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0.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2.xml" ContentType="application/vnd.openxmlformats-officedocument.drawingml.chartshape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3.xml" ContentType="application/vnd.openxmlformats-officedocument.drawingml.chartshapes+xml"/>
  <Override PartName="/ppt/notesSlides/notesSlide11.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4.xml" ContentType="application/vnd.openxmlformats-officedocument.drawingml.chartshape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5.xml" ContentType="application/vnd.openxmlformats-officedocument.drawingml.chartshapes+xml"/>
  <Override PartName="/ppt/notesSlides/notesSlide12.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6.xml" ContentType="application/vnd.openxmlformats-officedocument.drawingml.chartshapes+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7.xml" ContentType="application/vnd.openxmlformats-officedocument.drawingml.chartshapes+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8.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9.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10.xml" ContentType="application/vnd.openxmlformats-officedocument.drawingml.chartshape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11.xml" ContentType="application/vnd.openxmlformats-officedocument.drawingml.chartshapes+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12.xml" ContentType="application/vnd.openxmlformats-officedocument.drawingml.chartshapes+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13.xml" ContentType="application/vnd.openxmlformats-officedocument.drawingml.chartshapes+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drawings/drawing14.xml" ContentType="application/vnd.openxmlformats-officedocument.drawingml.chartshapes+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drawings/drawing15.xml" ContentType="application/vnd.openxmlformats-officedocument.drawingml.chartshapes+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drawings/drawing16.xml" ContentType="application/vnd.openxmlformats-officedocument.drawingml.chartshapes+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drawings/drawing17.xml" ContentType="application/vnd.openxmlformats-officedocument.drawingml.chartshapes+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drawings/drawing18.xml" ContentType="application/vnd.openxmlformats-officedocument.drawingml.chartshapes+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drawings/drawing19.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64" r:id="rId4"/>
  </p:sldMasterIdLst>
  <p:notesMasterIdLst>
    <p:notesMasterId r:id="rId32"/>
  </p:notesMasterIdLst>
  <p:handoutMasterIdLst>
    <p:handoutMasterId r:id="rId33"/>
  </p:handoutMasterIdLst>
  <p:sldIdLst>
    <p:sldId id="256" r:id="rId5"/>
    <p:sldId id="260" r:id="rId6"/>
    <p:sldId id="263" r:id="rId7"/>
    <p:sldId id="264" r:id="rId8"/>
    <p:sldId id="265" r:id="rId9"/>
    <p:sldId id="266" r:id="rId10"/>
    <p:sldId id="271" r:id="rId11"/>
    <p:sldId id="268" r:id="rId12"/>
    <p:sldId id="269" r:id="rId13"/>
    <p:sldId id="270" r:id="rId14"/>
    <p:sldId id="273" r:id="rId15"/>
    <p:sldId id="274" r:id="rId16"/>
    <p:sldId id="275" r:id="rId17"/>
    <p:sldId id="276" r:id="rId18"/>
    <p:sldId id="277" r:id="rId19"/>
    <p:sldId id="278" r:id="rId20"/>
    <p:sldId id="279" r:id="rId21"/>
    <p:sldId id="280" r:id="rId22"/>
    <p:sldId id="281" r:id="rId23"/>
    <p:sldId id="282" r:id="rId24"/>
    <p:sldId id="283" r:id="rId25"/>
    <p:sldId id="286" r:id="rId26"/>
    <p:sldId id="284" r:id="rId27"/>
    <p:sldId id="285" r:id="rId28"/>
    <p:sldId id="287" r:id="rId29"/>
    <p:sldId id="288" r:id="rId30"/>
    <p:sldId id="261" r:id="rId31"/>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e"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6942"/>
    <a:srgbClr val="A9D7A5"/>
    <a:srgbClr val="CBC9B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0" autoAdjust="0"/>
  </p:normalViewPr>
  <p:slideViewPr>
    <p:cSldViewPr snapToGrid="0">
      <p:cViewPr varScale="1">
        <p:scale>
          <a:sx n="114" d="100"/>
          <a:sy n="114" d="100"/>
        </p:scale>
        <p:origin x="414" y="84"/>
      </p:cViewPr>
      <p:guideLst/>
    </p:cSldViewPr>
  </p:slideViewPr>
  <p:notesTextViewPr>
    <p:cViewPr>
      <p:scale>
        <a:sx n="1" d="1"/>
        <a:sy n="1" d="1"/>
      </p:scale>
      <p:origin x="0" y="0"/>
    </p:cViewPr>
  </p:notesTextViewPr>
  <p:notesViewPr>
    <p:cSldViewPr snapToGrid="0">
      <p:cViewPr varScale="1">
        <p:scale>
          <a:sx n="89" d="100"/>
          <a:sy n="89" d="100"/>
        </p:scale>
        <p:origin x="373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chartUserShapes" Target="../drawings/drawing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chartUserShapes" Target="../drawings/drawing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chartUserShapes" Target="../drawings/drawing1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chartUserShapes" Target="../drawings/drawing1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1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13.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chartUserShapes" Target="../drawings/drawing14.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chartUserShapes" Target="../drawings/drawing15.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chartUserShapes" Target="../drawings/drawing16.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chartUserShapes" Target="../drawings/drawing1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chartUserShapes" Target="../drawings/drawing18.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chartUserShapes" Target="../drawings/drawing1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lumMod val="75000"/>
        <a:alpha val="99000"/>
      </a:schemeClr>
    </a:solidFill>
    <a:ln w="9525" cap="flat" cmpd="sng" algn="ctr">
      <a:solidFill>
        <a:schemeClr val="accent2">
          <a:lumMod val="60000"/>
          <a:lumOff val="40000"/>
        </a:schemeClr>
      </a:solidFill>
      <a:round/>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75000"/>
        <a:alpha val="99000"/>
      </a:schemeClr>
    </a:solidFill>
    <a:ln w="9525" cap="flat" cmpd="sng" algn="ctr">
      <a:solidFill>
        <a:schemeClr val="accent6">
          <a:lumMod val="60000"/>
          <a:lumOff val="40000"/>
        </a:schemeClr>
      </a:solidFill>
      <a:round/>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lumMod val="75000"/>
        <a:alpha val="99000"/>
      </a:schemeClr>
    </a:solidFill>
    <a:ln w="9525" cap="flat" cmpd="sng" algn="ctr">
      <a:solidFill>
        <a:schemeClr val="bg1">
          <a:lumMod val="85000"/>
        </a:schemeClr>
      </a:solidFill>
      <a:round/>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lumMod val="75000"/>
        <a:alpha val="65000"/>
      </a:schemeClr>
    </a:solidFill>
    <a:ln w="9525" cap="flat" cmpd="sng" algn="ctr">
      <a:solidFill>
        <a:schemeClr val="accent2">
          <a:lumMod val="75000"/>
        </a:schemeClr>
      </a:solidFill>
      <a:round/>
    </a:ln>
    <a:effectLst>
      <a:glow>
        <a:schemeClr val="accent1"/>
      </a:glow>
    </a:effectLst>
  </c:spPr>
  <c:txPr>
    <a:bodyPr/>
    <a:lstStyle/>
    <a:p>
      <a:pPr>
        <a:defRPr/>
      </a:pPr>
      <a:endParaRPr lang="it-IT"/>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alpha val="99000"/>
      </a:schemeClr>
    </a:solidFill>
    <a:ln w="9525" cap="flat" cmpd="sng" algn="ctr">
      <a:solidFill>
        <a:schemeClr val="bg1">
          <a:lumMod val="85000"/>
        </a:schemeClr>
      </a:solidFill>
      <a:round/>
    </a:ln>
    <a:effectLst/>
  </c:spPr>
  <c:txPr>
    <a:bodyPr/>
    <a:lstStyle/>
    <a:p>
      <a:pPr>
        <a:defRPr/>
      </a:pPr>
      <a:endParaRPr lang="it-IT"/>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alpha val="99000"/>
      </a:schemeClr>
    </a:solidFill>
    <a:ln w="9525" cap="flat" cmpd="sng" algn="ctr">
      <a:solidFill>
        <a:schemeClr val="bg2">
          <a:lumMod val="75000"/>
        </a:schemeClr>
      </a:solidFill>
      <a:round/>
    </a:ln>
    <a:effectLst/>
  </c:spPr>
  <c:txPr>
    <a:bodyPr/>
    <a:lstStyle/>
    <a:p>
      <a:pPr>
        <a:defRPr/>
      </a:pPr>
      <a:endParaRPr lang="it-IT"/>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alpha val="99000"/>
      </a:schemeClr>
    </a:solidFill>
    <a:ln w="9525" cap="flat" cmpd="sng" algn="ctr">
      <a:solidFill>
        <a:schemeClr val="bg2">
          <a:lumMod val="75000"/>
        </a:schemeClr>
      </a:solidFill>
      <a:round/>
    </a:ln>
    <a:effectLst/>
  </c:spPr>
  <c:txPr>
    <a:bodyPr/>
    <a:lstStyle/>
    <a:p>
      <a:pPr>
        <a:defRPr/>
      </a:pPr>
      <a:endParaRPr lang="it-IT"/>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75000"/>
        <a:alpha val="99000"/>
      </a:schemeClr>
    </a:solidFill>
    <a:ln w="9525" cap="flat" cmpd="sng" algn="ctr">
      <a:solidFill>
        <a:schemeClr val="bg2">
          <a:lumMod val="75000"/>
        </a:schemeClr>
      </a:solidFill>
      <a:round/>
    </a:ln>
    <a:effectLst/>
  </c:spPr>
  <c:txPr>
    <a:bodyPr/>
    <a:lstStyle/>
    <a:p>
      <a:pPr>
        <a:defRPr/>
      </a:pPr>
      <a:endParaRPr lang="it-IT"/>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75000"/>
        <a:alpha val="99000"/>
      </a:schemeClr>
    </a:solidFill>
    <a:ln w="9525" cap="flat" cmpd="sng" algn="ctr">
      <a:solidFill>
        <a:schemeClr val="bg2">
          <a:lumMod val="75000"/>
        </a:schemeClr>
      </a:solidFill>
      <a:round/>
    </a:ln>
    <a:effectLst/>
  </c:spPr>
  <c:txPr>
    <a:bodyPr/>
    <a:lstStyle/>
    <a:p>
      <a:pPr>
        <a:defRPr/>
      </a:pPr>
      <a:endParaRPr lang="it-IT"/>
    </a:p>
  </c:txPr>
  <c:externalData r:id="rId3">
    <c:autoUpdate val="0"/>
  </c:externalData>
  <c:userShapes r:id="rId4"/>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50000"/>
        <a:alpha val="99000"/>
      </a:schemeClr>
    </a:solidFill>
    <a:ln w="9525" cap="flat" cmpd="sng" algn="ctr">
      <a:solidFill>
        <a:schemeClr val="bg2">
          <a:lumMod val="75000"/>
        </a:schemeClr>
      </a:solidFill>
      <a:round/>
    </a:ln>
    <a:effectLst/>
  </c:spPr>
  <c:txPr>
    <a:bodyPr/>
    <a:lstStyle/>
    <a:p>
      <a:pPr>
        <a:defRPr/>
      </a:pPr>
      <a:endParaRPr lang="it-IT"/>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50000"/>
        <a:alpha val="99000"/>
      </a:schemeClr>
    </a:solidFill>
    <a:ln w="9525" cap="flat" cmpd="sng" algn="ctr">
      <a:noFill/>
      <a:round/>
    </a:ln>
    <a:effectLst/>
  </c:spPr>
  <c:txPr>
    <a:bodyPr/>
    <a:lstStyle/>
    <a:p>
      <a:pPr>
        <a:defRPr/>
      </a:pPr>
      <a:endParaRPr lang="it-IT"/>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5">
        <a:lumMod val="60000"/>
        <a:lumOff val="40000"/>
        <a:alpha val="99000"/>
      </a:schemeClr>
    </a:solidFill>
    <a:ln w="9525" cap="flat" cmpd="sng" algn="ctr">
      <a:solidFill>
        <a:schemeClr val="accent1">
          <a:lumMod val="60000"/>
          <a:lumOff val="40000"/>
        </a:schemeClr>
      </a:solidFill>
      <a:round/>
    </a:ln>
    <a:effectLst/>
  </c:spPr>
  <c:txPr>
    <a:bodyPr/>
    <a:lstStyle/>
    <a:p>
      <a:pPr>
        <a:defRPr/>
      </a:pPr>
      <a:endParaRPr lang="it-IT"/>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60000"/>
        <a:lumOff val="40000"/>
        <a:alpha val="50000"/>
      </a:schemeClr>
    </a:solidFill>
    <a:ln w="9525" cap="flat" cmpd="sng" algn="ctr">
      <a:solidFill>
        <a:schemeClr val="bg2">
          <a:lumMod val="60000"/>
          <a:lumOff val="40000"/>
        </a:schemeClr>
      </a:solidFill>
      <a:round/>
    </a:ln>
    <a:effectLst>
      <a:glow>
        <a:schemeClr val="accent1"/>
      </a:glow>
    </a:effectLst>
  </c:spPr>
  <c:txPr>
    <a:bodyPr/>
    <a:lstStyle/>
    <a:p>
      <a:pPr>
        <a:defRPr/>
      </a:pPr>
      <a:endParaRPr lang="it-IT"/>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lumMod val="60000"/>
        <a:lumOff val="40000"/>
        <a:alpha val="50000"/>
      </a:schemeClr>
    </a:solidFill>
    <a:ln w="9525" cap="flat" cmpd="sng" algn="ctr">
      <a:solidFill>
        <a:schemeClr val="accent1">
          <a:lumMod val="60000"/>
          <a:lumOff val="40000"/>
        </a:schemeClr>
      </a:solidFill>
      <a:round/>
    </a:ln>
    <a:effectLst>
      <a:glow>
        <a:schemeClr val="accent1"/>
      </a:glow>
    </a:effectLst>
  </c:spPr>
  <c:txPr>
    <a:bodyPr/>
    <a:lstStyle/>
    <a:p>
      <a:pPr>
        <a:defRPr/>
      </a:pPr>
      <a:endParaRPr lang="it-IT"/>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lumMod val="75000"/>
        <a:alpha val="50000"/>
      </a:schemeClr>
    </a:solidFill>
    <a:ln w="9525" cap="flat" cmpd="sng" algn="ctr">
      <a:solidFill>
        <a:schemeClr val="accent2">
          <a:lumMod val="75000"/>
        </a:schemeClr>
      </a:solidFill>
      <a:round/>
    </a:ln>
    <a:effectLst>
      <a:glow>
        <a:schemeClr val="accent1"/>
      </a:glow>
    </a:effectLst>
  </c:spPr>
  <c:txPr>
    <a:bodyPr/>
    <a:lstStyle/>
    <a:p>
      <a:pPr>
        <a:defRPr/>
      </a:pPr>
      <a:endParaRPr lang="it-IT"/>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65000"/>
        <a:alpha val="50000"/>
      </a:schemeClr>
    </a:solidFill>
    <a:ln w="9525" cap="flat" cmpd="sng" algn="ctr">
      <a:solidFill>
        <a:schemeClr val="bg1">
          <a:lumMod val="65000"/>
        </a:schemeClr>
      </a:solidFill>
      <a:round/>
    </a:ln>
    <a:effectLst>
      <a:glow>
        <a:schemeClr val="accent1"/>
      </a:glow>
    </a:effectLst>
  </c:spPr>
  <c:txPr>
    <a:bodyPr/>
    <a:lstStyle/>
    <a:p>
      <a:pPr>
        <a:defRPr/>
      </a:pPr>
      <a:endParaRPr lang="it-IT"/>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alpha val="50000"/>
      </a:schemeClr>
    </a:solidFill>
    <a:ln w="9525" cap="flat" cmpd="sng" algn="ctr">
      <a:solidFill>
        <a:schemeClr val="accent2"/>
      </a:solidFill>
      <a:round/>
    </a:ln>
    <a:effectLst>
      <a:glow>
        <a:schemeClr val="accent1"/>
      </a:glow>
    </a:effectLst>
  </c:spPr>
  <c:txPr>
    <a:bodyPr/>
    <a:lstStyle/>
    <a:p>
      <a:pPr>
        <a:defRPr/>
      </a:pPr>
      <a:endParaRPr lang="it-IT"/>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alpha val="65000"/>
      </a:schemeClr>
    </a:solidFill>
    <a:ln w="9525" cap="flat" cmpd="sng" algn="ctr">
      <a:solidFill>
        <a:schemeClr val="accent2"/>
      </a:solidFill>
      <a:round/>
    </a:ln>
    <a:effectLst>
      <a:glow>
        <a:schemeClr val="accent1"/>
      </a:glow>
    </a:effectLst>
  </c:spPr>
  <c:txPr>
    <a:bodyPr/>
    <a:lstStyle/>
    <a:p>
      <a:pPr>
        <a:defRPr/>
      </a:pPr>
      <a:endParaRPr lang="it-IT"/>
    </a:p>
  </c:txPr>
  <c:externalData r:id="rId3">
    <c:autoUpdate val="0"/>
  </c:externalData>
  <c:userShapes r:id="rId4"/>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lumMod val="60000"/>
        <a:lumOff val="40000"/>
        <a:alpha val="75000"/>
      </a:schemeClr>
    </a:solidFill>
    <a:ln w="9525" cap="flat" cmpd="sng" algn="ctr">
      <a:solidFill>
        <a:schemeClr val="accent3">
          <a:lumMod val="75000"/>
        </a:schemeClr>
      </a:solidFill>
      <a:round/>
    </a:ln>
    <a:effectLst>
      <a:glow>
        <a:schemeClr val="accent1"/>
      </a:glow>
    </a:effectLst>
  </c:spPr>
  <c:txPr>
    <a:bodyPr/>
    <a:lstStyle/>
    <a:p>
      <a:pPr>
        <a:defRPr/>
      </a:pPr>
      <a:endParaRPr lang="it-IT"/>
    </a:p>
  </c:txPr>
  <c:externalData r:id="rId3">
    <c:autoUpdate val="0"/>
  </c:externalData>
  <c:userShapes r:id="rId4"/>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alpha val="65000"/>
      </a:schemeClr>
    </a:solidFill>
    <a:ln w="9525" cap="flat" cmpd="sng" algn="ctr">
      <a:solidFill>
        <a:schemeClr val="accent6">
          <a:lumMod val="20000"/>
          <a:lumOff val="80000"/>
        </a:schemeClr>
      </a:solidFill>
      <a:round/>
    </a:ln>
    <a:effectLst>
      <a:glow>
        <a:schemeClr val="accent1"/>
      </a:glow>
    </a:effectLst>
  </c:spPr>
  <c:txPr>
    <a:bodyPr/>
    <a:lstStyle/>
    <a:p>
      <a:pPr>
        <a:defRPr/>
      </a:pPr>
      <a:endParaRPr lang="it-IT"/>
    </a:p>
  </c:txPr>
  <c:externalData r:id="rId3">
    <c:autoUpdate val="0"/>
  </c:externalData>
  <c:userShapes r:id="rId4"/>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lumMod val="75000"/>
        <a:alpha val="65000"/>
      </a:schemeClr>
    </a:solidFill>
    <a:ln w="9525" cap="flat" cmpd="sng" algn="ctr">
      <a:solidFill>
        <a:schemeClr val="accent6">
          <a:lumMod val="20000"/>
          <a:lumOff val="80000"/>
        </a:schemeClr>
      </a:solidFill>
      <a:round/>
    </a:ln>
    <a:effectLst>
      <a:glow>
        <a:schemeClr val="accent1"/>
      </a:glow>
    </a:effectLst>
  </c:spPr>
  <c:txPr>
    <a:bodyPr/>
    <a:lstStyle/>
    <a:p>
      <a:pPr>
        <a:defRPr/>
      </a:pPr>
      <a:endParaRPr lang="it-IT"/>
    </a:p>
  </c:txPr>
  <c:externalData r:id="rId3">
    <c:autoUpdate val="0"/>
  </c:externalData>
  <c:userShapes r:id="rId4"/>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02060">
        <a:alpha val="50000"/>
      </a:srgbClr>
    </a:solidFill>
    <a:ln w="9525" cap="flat" cmpd="sng" algn="ctr">
      <a:solidFill>
        <a:srgbClr val="002060"/>
      </a:solidFill>
      <a:round/>
    </a:ln>
    <a:effectLst>
      <a:glow>
        <a:schemeClr val="accent1"/>
      </a:glow>
    </a:effectLst>
  </c:spPr>
  <c:txPr>
    <a:bodyPr/>
    <a:lstStyle/>
    <a:p>
      <a:pPr>
        <a:defRPr/>
      </a:pPr>
      <a:endParaRPr lang="it-IT"/>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5">
        <a:lumMod val="60000"/>
        <a:lumOff val="40000"/>
        <a:alpha val="99000"/>
      </a:schemeClr>
    </a:solidFill>
    <a:ln w="9525" cap="flat" cmpd="sng" algn="ctr">
      <a:solidFill>
        <a:schemeClr val="accent1">
          <a:lumMod val="60000"/>
          <a:lumOff val="40000"/>
        </a:schemeClr>
      </a:solidFill>
      <a:round/>
    </a:ln>
    <a:effectLst/>
  </c:spPr>
  <c:txPr>
    <a:bodyPr/>
    <a:lstStyle/>
    <a:p>
      <a:pPr>
        <a:defRPr/>
      </a:pPr>
      <a:endParaRPr lang="it-IT"/>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02060">
        <a:alpha val="65000"/>
      </a:srgbClr>
    </a:solidFill>
    <a:ln w="9525" cap="flat" cmpd="sng" algn="ctr">
      <a:solidFill>
        <a:schemeClr val="accent6">
          <a:lumMod val="20000"/>
          <a:lumOff val="80000"/>
        </a:schemeClr>
      </a:solidFill>
      <a:round/>
    </a:ln>
    <a:effectLst>
      <a:glow>
        <a:schemeClr val="accent1"/>
      </a:glow>
    </a:effectLst>
  </c:spPr>
  <c:txPr>
    <a:bodyPr/>
    <a:lstStyle/>
    <a:p>
      <a:pPr>
        <a:defRPr/>
      </a:pPr>
      <a:endParaRPr lang="it-IT"/>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070C0">
        <a:alpha val="90000"/>
      </a:srgbClr>
    </a:solidFill>
    <a:ln w="9525" cap="flat" cmpd="sng" algn="ctr">
      <a:noFill/>
      <a:round/>
    </a:ln>
    <a:effectLst/>
  </c:spPr>
  <c:txPr>
    <a:bodyPr/>
    <a:lstStyle/>
    <a:p>
      <a:pPr>
        <a:defRPr/>
      </a:pPr>
      <a:endParaRPr lang="it-IT"/>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5">
        <a:lumMod val="60000"/>
        <a:lumOff val="40000"/>
        <a:alpha val="99000"/>
      </a:schemeClr>
    </a:solidFill>
    <a:ln w="9525" cap="flat" cmpd="sng" algn="ctr">
      <a:solidFill>
        <a:schemeClr val="accent1">
          <a:lumMod val="60000"/>
          <a:lumOff val="40000"/>
        </a:schemeClr>
      </a:solidFill>
      <a:round/>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60000"/>
        <a:lumOff val="40000"/>
      </a:schemeClr>
    </a:solidFill>
    <a:ln w="9525" cap="flat" cmpd="sng" algn="ctr">
      <a:solidFill>
        <a:schemeClr val="accent1">
          <a:lumMod val="60000"/>
          <a:lumOff val="40000"/>
        </a:schemeClr>
      </a:solidFill>
      <a:round/>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60000"/>
        <a:lumOff val="40000"/>
      </a:schemeClr>
    </a:solidFill>
    <a:ln w="9525" cap="flat" cmpd="sng" algn="ctr">
      <a:solidFill>
        <a:schemeClr val="bg2">
          <a:lumMod val="60000"/>
          <a:lumOff val="40000"/>
        </a:schemeClr>
      </a:solidFill>
      <a:round/>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60000"/>
        <a:lumOff val="40000"/>
      </a:schemeClr>
    </a:solidFill>
    <a:ln w="9525" cap="flat" cmpd="sng" algn="ctr">
      <a:solidFill>
        <a:schemeClr val="accent1">
          <a:lumMod val="60000"/>
          <a:lumOff val="40000"/>
        </a:schemeClr>
      </a:solidFill>
      <a:round/>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60000"/>
        <a:lumOff val="40000"/>
      </a:schemeClr>
    </a:solidFill>
    <a:ln w="9525" cap="flat" cmpd="sng" algn="ctr">
      <a:solidFill>
        <a:schemeClr val="accent1">
          <a:lumMod val="60000"/>
          <a:lumOff val="40000"/>
        </a:schemeClr>
      </a:solidFill>
      <a:round/>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r>
              <a:rPr lang="it-IT" noProof="0" dirty="0"/>
              <a:t>Titolo del grafico personale</a:t>
            </a:r>
          </a:p>
        </c:rich>
      </c:tx>
      <c:overlay val="0"/>
      <c:spPr>
        <a:noFill/>
        <a:ln>
          <a:noFill/>
        </a:ln>
        <a:effectLst/>
      </c:spPr>
      <c:txPr>
        <a:bodyPr rot="0" spcFirstLastPara="1" vertOverflow="ellipsis" vert="horz" wrap="square" anchor="ctr" anchorCtr="1"/>
        <a:lstStyle/>
        <a:p>
          <a:pPr>
            <a:defRPr lang="it-IT" sz="1862" b="0" i="0" u="none" strike="noStrike" kern="1200" cap="none" spc="50" baseline="0" noProof="0">
              <a:solidFill>
                <a:schemeClr val="lt1">
                  <a:lumMod val="85000"/>
                </a:schemeClr>
              </a:solidFill>
              <a:latin typeface="+mn-lt"/>
              <a:ea typeface="+mn-ea"/>
              <a:cs typeface="+mn-cs"/>
            </a:defRPr>
          </a:pPr>
          <a:endParaRPr lang="it-IT"/>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776042376"/>
        <c:crosses val="autoZero"/>
        <c:auto val="1"/>
        <c:lblAlgn val="ctr"/>
        <c:lblOffset val="100"/>
        <c:noMultiLvlLbl val="0"/>
      </c:catAx>
      <c:valAx>
        <c:axId val="776042376"/>
        <c:scaling>
          <c:orientation val="minMax"/>
        </c:scaling>
        <c:delete val="1"/>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crossAx val="7760413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75000"/>
      </a:schemeClr>
    </a:solidFill>
    <a:ln w="9525" cap="flat" cmpd="sng" algn="ctr">
      <a:solidFill>
        <a:schemeClr val="tx1">
          <a:lumMod val="50000"/>
          <a:lumOff val="50000"/>
        </a:schemeClr>
      </a:solidFill>
      <a:round/>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9.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0.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1.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0.04031</cdr:x>
      <cdr:y>0.12548</cdr:y>
    </cdr:from>
    <cdr:to>
      <cdr:x>0.43096</cdr:x>
      <cdr:y>0.2513</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294004" y="671085"/>
          <a:ext cx="2849245" cy="67285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a:solidFill>
                <a:schemeClr val="bg1"/>
              </a:solidFill>
              <a:latin typeface="Bahnschrift SemiBold" panose="020B0502040204020203" pitchFamily="34" charset="0"/>
            </a:rPr>
            <a:t>Economia</a:t>
          </a:r>
          <a:endParaRPr lang="it-IT" sz="3600" dirty="0">
            <a:solidFill>
              <a:schemeClr val="bg1"/>
            </a:solidFill>
            <a:latin typeface="Bahnschrift SemiBold" panose="020B0502040204020203"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0.02015</cdr:x>
      <cdr:y>0.12548</cdr:y>
    </cdr:from>
    <cdr:to>
      <cdr:x>0.97984</cdr:x>
      <cdr:y>0.37647</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147002" y="671071"/>
          <a:ext cx="6999605" cy="134231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err="1">
              <a:solidFill>
                <a:schemeClr val="bg1"/>
              </a:solidFill>
              <a:latin typeface="Bahnschrift SemiBold" panose="020B0502040204020203" pitchFamily="34" charset="0"/>
            </a:rPr>
            <a:t>Monumenti</a:t>
          </a:r>
          <a:r>
            <a:rPr lang="en-US" sz="3600" dirty="0">
              <a:solidFill>
                <a:schemeClr val="bg1"/>
              </a:solidFill>
              <a:latin typeface="Bahnschrift SemiBold" panose="020B0502040204020203" pitchFamily="34" charset="0"/>
            </a:rPr>
            <a:t>:</a:t>
          </a:r>
        </a:p>
        <a:p xmlns:a="http://schemas.openxmlformats.org/drawingml/2006/main">
          <a:r>
            <a:rPr lang="en-US" sz="2000" dirty="0">
              <a:solidFill>
                <a:schemeClr val="bg1"/>
              </a:solidFill>
              <a:latin typeface="Bahnschrift SemiBold" panose="020B0502040204020203" pitchFamily="34" charset="0"/>
            </a:rPr>
            <a:t>  3) Ponte San Giorgio di Genova</a:t>
          </a:r>
        </a:p>
        <a:p xmlns:a="http://schemas.openxmlformats.org/drawingml/2006/main">
          <a:endParaRPr lang="en-US" sz="3600" dirty="0">
            <a:solidFill>
              <a:schemeClr val="bg1"/>
            </a:solidFill>
            <a:latin typeface="Bahnschrift SemiBold" panose="020B0502040204020203" pitchFamily="34"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0.02015</cdr:x>
      <cdr:y>0.12548</cdr:y>
    </cdr:from>
    <cdr:to>
      <cdr:x>0.97984</cdr:x>
      <cdr:y>0.37647</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146966" y="671071"/>
          <a:ext cx="6999605" cy="134230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err="1">
              <a:solidFill>
                <a:schemeClr val="bg1"/>
              </a:solidFill>
              <a:latin typeface="Bahnschrift SemiBold" panose="020B0502040204020203" pitchFamily="34" charset="0"/>
            </a:rPr>
            <a:t>Acquario</a:t>
          </a:r>
          <a:r>
            <a:rPr lang="en-US" sz="3600" dirty="0">
              <a:solidFill>
                <a:schemeClr val="bg1"/>
              </a:solidFill>
              <a:latin typeface="Bahnschrift SemiBold" panose="020B0502040204020203" pitchFamily="34" charset="0"/>
            </a:rPr>
            <a:t> di Genova:</a:t>
          </a:r>
          <a:endParaRPr lang="en-US" sz="2000" dirty="0">
            <a:solidFill>
              <a:schemeClr val="bg1"/>
            </a:solidFill>
            <a:latin typeface="Bahnschrift SemiBold" panose="020B0502040204020203" pitchFamily="34" charset="0"/>
          </a:endParaRPr>
        </a:p>
        <a:p xmlns:a="http://schemas.openxmlformats.org/drawingml/2006/main">
          <a:endParaRPr lang="en-US" sz="3600" dirty="0">
            <a:solidFill>
              <a:schemeClr val="bg1"/>
            </a:solidFill>
            <a:latin typeface="Bahnschrift SemiBold" panose="020B0502040204020203" pitchFamily="34" charset="0"/>
          </a:endParaRPr>
        </a:p>
      </cdr:txBody>
    </cdr:sp>
  </cdr:relSizeAnchor>
</c:userShapes>
</file>

<file path=ppt/drawings/drawing12.xml><?xml version="1.0" encoding="utf-8"?>
<c:userShapes xmlns:c="http://schemas.openxmlformats.org/drawingml/2006/chart">
  <cdr:relSizeAnchor xmlns:cdr="http://schemas.openxmlformats.org/drawingml/2006/chartDrawing">
    <cdr:from>
      <cdr:x>0.02015</cdr:x>
      <cdr:y>0.12548</cdr:y>
    </cdr:from>
    <cdr:to>
      <cdr:x>0.97984</cdr:x>
      <cdr:y>0.37647</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146966" y="671071"/>
          <a:ext cx="6999605" cy="134230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err="1">
              <a:solidFill>
                <a:schemeClr val="bg1"/>
              </a:solidFill>
              <a:latin typeface="Bahnschrift SemiBold" panose="020B0502040204020203" pitchFamily="34" charset="0"/>
            </a:rPr>
            <a:t>Acquario</a:t>
          </a:r>
          <a:r>
            <a:rPr lang="en-US" sz="3600" dirty="0">
              <a:solidFill>
                <a:schemeClr val="bg1"/>
              </a:solidFill>
              <a:latin typeface="Bahnschrift SemiBold" panose="020B0502040204020203" pitchFamily="34" charset="0"/>
            </a:rPr>
            <a:t> di Genova:</a:t>
          </a:r>
        </a:p>
        <a:p xmlns:a="http://schemas.openxmlformats.org/drawingml/2006/main">
          <a:r>
            <a:rPr lang="en-US" sz="1800" dirty="0">
              <a:solidFill>
                <a:schemeClr val="bg1"/>
              </a:solidFill>
              <a:latin typeface="Bahnschrift SemiBold" panose="020B0502040204020203" pitchFamily="34" charset="0"/>
            </a:rPr>
            <a:t>1) La </a:t>
          </a:r>
          <a:r>
            <a:rPr lang="en-US" sz="1800" dirty="0" err="1">
              <a:solidFill>
                <a:schemeClr val="bg1"/>
              </a:solidFill>
              <a:latin typeface="Bahnschrift SemiBold" panose="020B0502040204020203" pitchFamily="34" charset="0"/>
            </a:rPr>
            <a:t>vasca</a:t>
          </a:r>
          <a:r>
            <a:rPr lang="en-US" sz="1800" dirty="0">
              <a:solidFill>
                <a:schemeClr val="bg1"/>
              </a:solidFill>
              <a:latin typeface="Bahnschrift SemiBold" panose="020B0502040204020203" pitchFamily="34" charset="0"/>
            </a:rPr>
            <a:t> </a:t>
          </a:r>
          <a:r>
            <a:rPr lang="en-US" sz="1800" dirty="0" err="1">
              <a:solidFill>
                <a:schemeClr val="bg1"/>
              </a:solidFill>
              <a:latin typeface="Bahnschrift SemiBold" panose="020B0502040204020203" pitchFamily="34" charset="0"/>
            </a:rPr>
            <a:t>dei</a:t>
          </a:r>
          <a:r>
            <a:rPr lang="en-US" sz="1800" dirty="0">
              <a:solidFill>
                <a:schemeClr val="bg1"/>
              </a:solidFill>
              <a:latin typeface="Bahnschrift SemiBold" panose="020B0502040204020203" pitchFamily="34" charset="0"/>
            </a:rPr>
            <a:t> </a:t>
          </a:r>
          <a:r>
            <a:rPr lang="en-US" sz="1800" dirty="0" err="1">
              <a:solidFill>
                <a:schemeClr val="bg1"/>
              </a:solidFill>
              <a:latin typeface="Bahnschrift SemiBold" panose="020B0502040204020203" pitchFamily="34" charset="0"/>
            </a:rPr>
            <a:t>cetacei</a:t>
          </a:r>
          <a:endParaRPr lang="en-US" sz="1800" dirty="0">
            <a:solidFill>
              <a:schemeClr val="bg1"/>
            </a:solidFill>
            <a:latin typeface="Bahnschrift SemiBold" panose="020B0502040204020203" pitchFamily="34" charset="0"/>
          </a:endParaRPr>
        </a:p>
        <a:p xmlns:a="http://schemas.openxmlformats.org/drawingml/2006/main">
          <a:endParaRPr lang="en-US" sz="3600" dirty="0">
            <a:solidFill>
              <a:schemeClr val="bg1"/>
            </a:solidFill>
            <a:latin typeface="Bahnschrift SemiBold" panose="020B0502040204020203" pitchFamily="34" charset="0"/>
          </a:endParaRPr>
        </a:p>
      </cdr:txBody>
    </cdr:sp>
  </cdr:relSizeAnchor>
</c:userShapes>
</file>

<file path=ppt/drawings/drawing13.xml><?xml version="1.0" encoding="utf-8"?>
<c:userShapes xmlns:c="http://schemas.openxmlformats.org/drawingml/2006/chart">
  <cdr:relSizeAnchor xmlns:cdr="http://schemas.openxmlformats.org/drawingml/2006/chartDrawing">
    <cdr:from>
      <cdr:x>0.02015</cdr:x>
      <cdr:y>0.12548</cdr:y>
    </cdr:from>
    <cdr:to>
      <cdr:x>0.97984</cdr:x>
      <cdr:y>0.37647</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146966" y="671071"/>
          <a:ext cx="6999605" cy="134230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err="1">
              <a:solidFill>
                <a:schemeClr val="bg1"/>
              </a:solidFill>
              <a:latin typeface="Bahnschrift SemiBold" panose="020B0502040204020203" pitchFamily="34" charset="0"/>
            </a:rPr>
            <a:t>Acquario</a:t>
          </a:r>
          <a:r>
            <a:rPr lang="en-US" sz="3600" dirty="0">
              <a:solidFill>
                <a:schemeClr val="bg1"/>
              </a:solidFill>
              <a:latin typeface="Bahnschrift SemiBold" panose="020B0502040204020203" pitchFamily="34" charset="0"/>
            </a:rPr>
            <a:t> di Genova:</a:t>
          </a:r>
        </a:p>
        <a:p xmlns:a="http://schemas.openxmlformats.org/drawingml/2006/main">
          <a:r>
            <a:rPr lang="en-US" sz="1800" dirty="0">
              <a:solidFill>
                <a:schemeClr val="bg1"/>
              </a:solidFill>
              <a:latin typeface="Bahnschrift SemiBold" panose="020B0502040204020203" pitchFamily="34" charset="0"/>
            </a:rPr>
            <a:t>2) La </a:t>
          </a:r>
          <a:r>
            <a:rPr lang="en-US" sz="1800" dirty="0" err="1">
              <a:solidFill>
                <a:schemeClr val="bg1"/>
              </a:solidFill>
              <a:latin typeface="Bahnschrift SemiBold" panose="020B0502040204020203" pitchFamily="34" charset="0"/>
            </a:rPr>
            <a:t>Biosfera</a:t>
          </a:r>
          <a:endParaRPr lang="en-US" sz="3600" dirty="0">
            <a:solidFill>
              <a:schemeClr val="bg1"/>
            </a:solidFill>
            <a:latin typeface="Bahnschrift SemiBold" panose="020B0502040204020203" pitchFamily="34" charset="0"/>
          </a:endParaRPr>
        </a:p>
      </cdr:txBody>
    </cdr:sp>
  </cdr:relSizeAnchor>
</c:userShapes>
</file>

<file path=ppt/drawings/drawing14.xml><?xml version="1.0" encoding="utf-8"?>
<c:userShapes xmlns:c="http://schemas.openxmlformats.org/drawingml/2006/chart">
  <cdr:relSizeAnchor xmlns:cdr="http://schemas.openxmlformats.org/drawingml/2006/chartDrawing">
    <cdr:from>
      <cdr:x>0.02015</cdr:x>
      <cdr:y>0.12548</cdr:y>
    </cdr:from>
    <cdr:to>
      <cdr:x>0.97984</cdr:x>
      <cdr:y>0.37647</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146966" y="671071"/>
          <a:ext cx="6999605" cy="134230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err="1">
              <a:solidFill>
                <a:schemeClr val="bg1"/>
              </a:solidFill>
              <a:latin typeface="Bahnschrift SemiBold" panose="020B0502040204020203" pitchFamily="34" charset="0"/>
            </a:rPr>
            <a:t>Tradizioni</a:t>
          </a:r>
          <a:r>
            <a:rPr lang="en-US" sz="3600" dirty="0">
              <a:solidFill>
                <a:schemeClr val="bg1"/>
              </a:solidFill>
              <a:latin typeface="Bahnschrift SemiBold" panose="020B0502040204020203" pitchFamily="34" charset="0"/>
            </a:rPr>
            <a:t>:</a:t>
          </a:r>
        </a:p>
        <a:p xmlns:a="http://schemas.openxmlformats.org/drawingml/2006/main">
          <a:r>
            <a:rPr lang="en-US" sz="1800" dirty="0">
              <a:solidFill>
                <a:schemeClr val="bg1"/>
              </a:solidFill>
              <a:latin typeface="Bahnschrift SemiBold" panose="020B0502040204020203" pitchFamily="34" charset="0"/>
            </a:rPr>
            <a:t>- </a:t>
          </a:r>
          <a:r>
            <a:rPr lang="en-US" sz="1800" dirty="0" err="1">
              <a:solidFill>
                <a:schemeClr val="bg1"/>
              </a:solidFill>
              <a:latin typeface="Bahnschrift SemiBold" panose="020B0502040204020203" pitchFamily="34" charset="0"/>
            </a:rPr>
            <a:t>Introduzione</a:t>
          </a:r>
          <a:r>
            <a:rPr lang="en-US" sz="1800" dirty="0">
              <a:solidFill>
                <a:schemeClr val="bg1"/>
              </a:solidFill>
              <a:latin typeface="Bahnschrift SemiBold" panose="020B0502040204020203" pitchFamily="34" charset="0"/>
            </a:rPr>
            <a:t> a </a:t>
          </a:r>
          <a:r>
            <a:rPr lang="en-US" sz="1800" dirty="0" err="1">
              <a:solidFill>
                <a:schemeClr val="bg1"/>
              </a:solidFill>
              <a:latin typeface="Bahnschrift SemiBold" panose="020B0502040204020203" pitchFamily="34" charset="0"/>
            </a:rPr>
            <a:t>Sanremo</a:t>
          </a:r>
          <a:r>
            <a:rPr lang="en-US" sz="1800" dirty="0">
              <a:solidFill>
                <a:schemeClr val="bg1"/>
              </a:solidFill>
              <a:latin typeface="Bahnschrift SemiBold" panose="020B0502040204020203" pitchFamily="34" charset="0"/>
            </a:rPr>
            <a:t>, </a:t>
          </a:r>
          <a:r>
            <a:rPr lang="en-US" sz="1800" dirty="0" err="1">
              <a:solidFill>
                <a:schemeClr val="bg1"/>
              </a:solidFill>
              <a:latin typeface="Bahnschrift SemiBold" panose="020B0502040204020203" pitchFamily="34" charset="0"/>
            </a:rPr>
            <a:t>provincia</a:t>
          </a:r>
          <a:r>
            <a:rPr lang="en-US" sz="1800" dirty="0">
              <a:solidFill>
                <a:schemeClr val="bg1"/>
              </a:solidFill>
              <a:latin typeface="Bahnschrift SemiBold" panose="020B0502040204020203" pitchFamily="34" charset="0"/>
            </a:rPr>
            <a:t> di Imperia</a:t>
          </a:r>
          <a:endParaRPr lang="en-US" sz="3600" dirty="0">
            <a:solidFill>
              <a:schemeClr val="bg1"/>
            </a:solidFill>
            <a:latin typeface="Bahnschrift SemiBold" panose="020B0502040204020203" pitchFamily="34" charset="0"/>
          </a:endParaRPr>
        </a:p>
      </cdr:txBody>
    </cdr:sp>
  </cdr:relSizeAnchor>
</c:userShapes>
</file>

<file path=ppt/drawings/drawing15.xml><?xml version="1.0" encoding="utf-8"?>
<c:userShapes xmlns:c="http://schemas.openxmlformats.org/drawingml/2006/chart">
  <cdr:relSizeAnchor xmlns:cdr="http://schemas.openxmlformats.org/drawingml/2006/chartDrawing">
    <cdr:from>
      <cdr:x>0.02015</cdr:x>
      <cdr:y>0.12548</cdr:y>
    </cdr:from>
    <cdr:to>
      <cdr:x>0.97984</cdr:x>
      <cdr:y>0.37647</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146966" y="671071"/>
          <a:ext cx="6999605" cy="134230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err="1">
              <a:solidFill>
                <a:schemeClr val="bg1"/>
              </a:solidFill>
              <a:latin typeface="Bahnschrift SemiBold" panose="020B0502040204020203" pitchFamily="34" charset="0"/>
            </a:rPr>
            <a:t>Tradizioni</a:t>
          </a:r>
          <a:r>
            <a:rPr lang="en-US" sz="3600" dirty="0">
              <a:solidFill>
                <a:schemeClr val="bg1"/>
              </a:solidFill>
              <a:latin typeface="Bahnschrift SemiBold" panose="020B0502040204020203" pitchFamily="34" charset="0"/>
            </a:rPr>
            <a:t>:</a:t>
          </a:r>
        </a:p>
        <a:p xmlns:a="http://schemas.openxmlformats.org/drawingml/2006/main">
          <a:r>
            <a:rPr lang="en-US" sz="1800" dirty="0">
              <a:solidFill>
                <a:schemeClr val="bg1"/>
              </a:solidFill>
              <a:latin typeface="Bahnschrift SemiBold" panose="020B0502040204020203" pitchFamily="34" charset="0"/>
            </a:rPr>
            <a:t>1) </a:t>
          </a:r>
          <a:r>
            <a:rPr lang="en-US" sz="1800" dirty="0" err="1">
              <a:solidFill>
                <a:schemeClr val="bg1"/>
              </a:solidFill>
              <a:latin typeface="Bahnschrift SemiBold" panose="020B0502040204020203" pitchFamily="34" charset="0"/>
            </a:rPr>
            <a:t>Sanremo</a:t>
          </a:r>
          <a:r>
            <a:rPr lang="en-US" sz="1800" dirty="0">
              <a:solidFill>
                <a:schemeClr val="bg1"/>
              </a:solidFill>
              <a:latin typeface="Bahnschrift SemiBold" panose="020B0502040204020203" pitchFamily="34" charset="0"/>
            </a:rPr>
            <a:t> in Fiore</a:t>
          </a:r>
          <a:endParaRPr lang="en-US" sz="3600" dirty="0">
            <a:solidFill>
              <a:schemeClr val="bg1"/>
            </a:solidFill>
            <a:latin typeface="Bahnschrift SemiBold" panose="020B0502040204020203" pitchFamily="34" charset="0"/>
          </a:endParaRPr>
        </a:p>
      </cdr:txBody>
    </cdr:sp>
  </cdr:relSizeAnchor>
</c:userShapes>
</file>

<file path=ppt/drawings/drawing16.xml><?xml version="1.0" encoding="utf-8"?>
<c:userShapes xmlns:c="http://schemas.openxmlformats.org/drawingml/2006/chart">
  <cdr:relSizeAnchor xmlns:cdr="http://schemas.openxmlformats.org/drawingml/2006/chartDrawing">
    <cdr:from>
      <cdr:x>0.02015</cdr:x>
      <cdr:y>0.12548</cdr:y>
    </cdr:from>
    <cdr:to>
      <cdr:x>0.97984</cdr:x>
      <cdr:y>0.37647</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146966" y="671071"/>
          <a:ext cx="6999605" cy="134230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err="1">
              <a:solidFill>
                <a:schemeClr val="bg1"/>
              </a:solidFill>
              <a:latin typeface="Bahnschrift SemiBold" panose="020B0502040204020203" pitchFamily="34" charset="0"/>
            </a:rPr>
            <a:t>Tradizioni</a:t>
          </a:r>
          <a:r>
            <a:rPr lang="en-US" sz="3600" dirty="0">
              <a:solidFill>
                <a:schemeClr val="bg1"/>
              </a:solidFill>
              <a:latin typeface="Bahnschrift SemiBold" panose="020B0502040204020203" pitchFamily="34" charset="0"/>
            </a:rPr>
            <a:t>:</a:t>
          </a:r>
        </a:p>
        <a:p xmlns:a="http://schemas.openxmlformats.org/drawingml/2006/main">
          <a:r>
            <a:rPr lang="en-US" sz="1800" dirty="0">
              <a:solidFill>
                <a:schemeClr val="bg1"/>
              </a:solidFill>
              <a:latin typeface="Bahnschrift SemiBold" panose="020B0502040204020203" pitchFamily="34" charset="0"/>
            </a:rPr>
            <a:t>1) </a:t>
          </a:r>
          <a:r>
            <a:rPr lang="en-US" sz="1800" dirty="0" err="1">
              <a:solidFill>
                <a:schemeClr val="bg1"/>
              </a:solidFill>
              <a:latin typeface="Bahnschrift SemiBold" panose="020B0502040204020203" pitchFamily="34" charset="0"/>
            </a:rPr>
            <a:t>Sanremo</a:t>
          </a:r>
          <a:r>
            <a:rPr lang="en-US" sz="1800" dirty="0">
              <a:solidFill>
                <a:schemeClr val="bg1"/>
              </a:solidFill>
              <a:latin typeface="Bahnschrift SemiBold" panose="020B0502040204020203" pitchFamily="34" charset="0"/>
            </a:rPr>
            <a:t> in Fiore</a:t>
          </a:r>
          <a:endParaRPr lang="en-US" sz="3600" dirty="0">
            <a:solidFill>
              <a:schemeClr val="bg1"/>
            </a:solidFill>
            <a:latin typeface="Bahnschrift SemiBold" panose="020B0502040204020203" pitchFamily="34" charset="0"/>
          </a:endParaRPr>
        </a:p>
      </cdr:txBody>
    </cdr:sp>
  </cdr:relSizeAnchor>
</c:userShapes>
</file>

<file path=ppt/drawings/drawing17.xml><?xml version="1.0" encoding="utf-8"?>
<c:userShapes xmlns:c="http://schemas.openxmlformats.org/drawingml/2006/chart">
  <cdr:relSizeAnchor xmlns:cdr="http://schemas.openxmlformats.org/drawingml/2006/chartDrawing">
    <cdr:from>
      <cdr:x>0.02015</cdr:x>
      <cdr:y>0.12548</cdr:y>
    </cdr:from>
    <cdr:to>
      <cdr:x>0.97984</cdr:x>
      <cdr:y>0.37647</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146966" y="671071"/>
          <a:ext cx="6999605" cy="134230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err="1">
              <a:solidFill>
                <a:schemeClr val="bg1"/>
              </a:solidFill>
              <a:latin typeface="Bahnschrift SemiBold" panose="020B0502040204020203" pitchFamily="34" charset="0"/>
            </a:rPr>
            <a:t>Tradizioni</a:t>
          </a:r>
          <a:r>
            <a:rPr lang="en-US" sz="3600" dirty="0">
              <a:solidFill>
                <a:schemeClr val="bg1"/>
              </a:solidFill>
              <a:latin typeface="Bahnschrift SemiBold" panose="020B0502040204020203" pitchFamily="34" charset="0"/>
            </a:rPr>
            <a:t>:</a:t>
          </a:r>
        </a:p>
        <a:p xmlns:a="http://schemas.openxmlformats.org/drawingml/2006/main">
          <a:r>
            <a:rPr lang="en-US" sz="1800" dirty="0">
              <a:solidFill>
                <a:schemeClr val="bg1"/>
              </a:solidFill>
              <a:latin typeface="Bahnschrift SemiBold" panose="020B0502040204020203" pitchFamily="34" charset="0"/>
            </a:rPr>
            <a:t>2) Il festival </a:t>
          </a:r>
          <a:r>
            <a:rPr lang="en-US" sz="1800" dirty="0" err="1">
              <a:solidFill>
                <a:schemeClr val="bg1"/>
              </a:solidFill>
              <a:latin typeface="Bahnschrift SemiBold" panose="020B0502040204020203" pitchFamily="34" charset="0"/>
            </a:rPr>
            <a:t>della</a:t>
          </a:r>
          <a:r>
            <a:rPr lang="en-US" sz="1800" dirty="0">
              <a:solidFill>
                <a:schemeClr val="bg1"/>
              </a:solidFill>
              <a:latin typeface="Bahnschrift SemiBold" panose="020B0502040204020203" pitchFamily="34" charset="0"/>
            </a:rPr>
            <a:t> </a:t>
          </a:r>
          <a:r>
            <a:rPr lang="en-US" sz="1800" dirty="0" err="1">
              <a:solidFill>
                <a:schemeClr val="bg1"/>
              </a:solidFill>
              <a:latin typeface="Bahnschrift SemiBold" panose="020B0502040204020203" pitchFamily="34" charset="0"/>
            </a:rPr>
            <a:t>musica</a:t>
          </a:r>
          <a:r>
            <a:rPr lang="en-US" sz="1800" dirty="0">
              <a:solidFill>
                <a:schemeClr val="bg1"/>
              </a:solidFill>
              <a:latin typeface="Bahnschrift SemiBold" panose="020B0502040204020203" pitchFamily="34" charset="0"/>
            </a:rPr>
            <a:t> </a:t>
          </a:r>
          <a:r>
            <a:rPr lang="en-US" sz="1800" dirty="0" err="1">
              <a:solidFill>
                <a:schemeClr val="bg1"/>
              </a:solidFill>
              <a:latin typeface="Bahnschrift SemiBold" panose="020B0502040204020203" pitchFamily="34" charset="0"/>
            </a:rPr>
            <a:t>italiana</a:t>
          </a:r>
          <a:r>
            <a:rPr lang="en-US" sz="1800" dirty="0">
              <a:solidFill>
                <a:schemeClr val="bg1"/>
              </a:solidFill>
              <a:latin typeface="Bahnschrift SemiBold" panose="020B0502040204020203" pitchFamily="34" charset="0"/>
            </a:rPr>
            <a:t> a </a:t>
          </a:r>
          <a:r>
            <a:rPr lang="en-US" sz="1800" dirty="0" err="1">
              <a:solidFill>
                <a:schemeClr val="bg1"/>
              </a:solidFill>
              <a:latin typeface="Bahnschrift SemiBold" panose="020B0502040204020203" pitchFamily="34" charset="0"/>
            </a:rPr>
            <a:t>Sanremo</a:t>
          </a:r>
          <a:endParaRPr lang="en-US" sz="3600" dirty="0">
            <a:solidFill>
              <a:schemeClr val="bg1"/>
            </a:solidFill>
            <a:latin typeface="Bahnschrift SemiBold" panose="020B0502040204020203" pitchFamily="34" charset="0"/>
          </a:endParaRPr>
        </a:p>
      </cdr:txBody>
    </cdr:sp>
  </cdr:relSizeAnchor>
</c:userShapes>
</file>

<file path=ppt/drawings/drawing18.xml><?xml version="1.0" encoding="utf-8"?>
<c:userShapes xmlns:c="http://schemas.openxmlformats.org/drawingml/2006/chart">
  <cdr:relSizeAnchor xmlns:cdr="http://schemas.openxmlformats.org/drawingml/2006/chartDrawing">
    <cdr:from>
      <cdr:x>0.02015</cdr:x>
      <cdr:y>0.12548</cdr:y>
    </cdr:from>
    <cdr:to>
      <cdr:x>0.97984</cdr:x>
      <cdr:y>0.37647</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146966" y="671071"/>
          <a:ext cx="6999605" cy="134230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err="1">
              <a:solidFill>
                <a:schemeClr val="bg1"/>
              </a:solidFill>
              <a:latin typeface="Bahnschrift SemiBold" panose="020B0502040204020203" pitchFamily="34" charset="0"/>
            </a:rPr>
            <a:t>Tradizioni</a:t>
          </a:r>
          <a:r>
            <a:rPr lang="en-US" sz="3600" dirty="0">
              <a:solidFill>
                <a:schemeClr val="bg1"/>
              </a:solidFill>
              <a:latin typeface="Bahnschrift SemiBold" panose="020B0502040204020203" pitchFamily="34" charset="0"/>
            </a:rPr>
            <a:t>:</a:t>
          </a:r>
        </a:p>
        <a:p xmlns:a="http://schemas.openxmlformats.org/drawingml/2006/main">
          <a:r>
            <a:rPr lang="en-US" sz="1800" dirty="0">
              <a:solidFill>
                <a:schemeClr val="bg1"/>
              </a:solidFill>
              <a:latin typeface="Bahnschrift SemiBold" panose="020B0502040204020203" pitchFamily="34" charset="0"/>
            </a:rPr>
            <a:t>2) Il festival </a:t>
          </a:r>
          <a:r>
            <a:rPr lang="en-US" sz="1800" dirty="0" err="1">
              <a:solidFill>
                <a:schemeClr val="bg1"/>
              </a:solidFill>
              <a:latin typeface="Bahnschrift SemiBold" panose="020B0502040204020203" pitchFamily="34" charset="0"/>
            </a:rPr>
            <a:t>della</a:t>
          </a:r>
          <a:r>
            <a:rPr lang="en-US" sz="1800" dirty="0">
              <a:solidFill>
                <a:schemeClr val="bg1"/>
              </a:solidFill>
              <a:latin typeface="Bahnschrift SemiBold" panose="020B0502040204020203" pitchFamily="34" charset="0"/>
            </a:rPr>
            <a:t> </a:t>
          </a:r>
          <a:r>
            <a:rPr lang="en-US" sz="1800" dirty="0" err="1">
              <a:solidFill>
                <a:schemeClr val="bg1"/>
              </a:solidFill>
              <a:latin typeface="Bahnschrift SemiBold" panose="020B0502040204020203" pitchFamily="34" charset="0"/>
            </a:rPr>
            <a:t>musica</a:t>
          </a:r>
          <a:r>
            <a:rPr lang="en-US" sz="1800" dirty="0">
              <a:solidFill>
                <a:schemeClr val="bg1"/>
              </a:solidFill>
              <a:latin typeface="Bahnschrift SemiBold" panose="020B0502040204020203" pitchFamily="34" charset="0"/>
            </a:rPr>
            <a:t> </a:t>
          </a:r>
          <a:r>
            <a:rPr lang="en-US" sz="1800" dirty="0" err="1">
              <a:solidFill>
                <a:schemeClr val="bg1"/>
              </a:solidFill>
              <a:latin typeface="Bahnschrift SemiBold" panose="020B0502040204020203" pitchFamily="34" charset="0"/>
            </a:rPr>
            <a:t>italiana</a:t>
          </a:r>
          <a:r>
            <a:rPr lang="en-US" sz="1800" dirty="0">
              <a:solidFill>
                <a:schemeClr val="bg1"/>
              </a:solidFill>
              <a:latin typeface="Bahnschrift SemiBold" panose="020B0502040204020203" pitchFamily="34" charset="0"/>
            </a:rPr>
            <a:t> a </a:t>
          </a:r>
          <a:r>
            <a:rPr lang="en-US" sz="1800" dirty="0" err="1">
              <a:solidFill>
                <a:schemeClr val="bg1"/>
              </a:solidFill>
              <a:latin typeface="Bahnschrift SemiBold" panose="020B0502040204020203" pitchFamily="34" charset="0"/>
            </a:rPr>
            <a:t>Sanremo</a:t>
          </a:r>
          <a:endParaRPr lang="en-US" sz="3600" dirty="0">
            <a:solidFill>
              <a:schemeClr val="bg1"/>
            </a:solidFill>
            <a:latin typeface="Bahnschrift SemiBold" panose="020B0502040204020203" pitchFamily="34" charset="0"/>
          </a:endParaRPr>
        </a:p>
      </cdr:txBody>
    </cdr:sp>
  </cdr:relSizeAnchor>
</c:userShapes>
</file>

<file path=ppt/drawings/drawing19.xml><?xml version="1.0" encoding="utf-8"?>
<c:userShapes xmlns:c="http://schemas.openxmlformats.org/drawingml/2006/chart">
  <cdr:relSizeAnchor xmlns:cdr="http://schemas.openxmlformats.org/drawingml/2006/chartDrawing">
    <cdr:from>
      <cdr:x>0.08726</cdr:x>
      <cdr:y>0.41075</cdr:y>
    </cdr:from>
    <cdr:to>
      <cdr:x>0.56111</cdr:x>
      <cdr:y>0.73882</cdr:y>
    </cdr:to>
    <cdr:sp macro="" textlink="">
      <cdr:nvSpPr>
        <cdr:cNvPr id="2" name="CasellaDiTesto 1">
          <a:extLst xmlns:a="http://schemas.openxmlformats.org/drawingml/2006/main">
            <a:ext uri="{FF2B5EF4-FFF2-40B4-BE49-F238E27FC236}">
              <a16:creationId xmlns:a16="http://schemas.microsoft.com/office/drawing/2014/main" id="{FCDC842E-EDD0-48E0-BE74-949C04102F22}"/>
            </a:ext>
          </a:extLst>
        </cdr:cNvPr>
        <cdr:cNvSpPr txBox="1"/>
      </cdr:nvSpPr>
      <cdr:spPr>
        <a:xfrm xmlns:a="http://schemas.openxmlformats.org/drawingml/2006/main">
          <a:off x="489378" y="2196686"/>
          <a:ext cx="2657475" cy="175454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it-IT"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0.08726</cdr:x>
      <cdr:y>0.41075</cdr:y>
    </cdr:from>
    <cdr:to>
      <cdr:x>0.56111</cdr:x>
      <cdr:y>0.73882</cdr:y>
    </cdr:to>
    <cdr:sp macro="" textlink="">
      <cdr:nvSpPr>
        <cdr:cNvPr id="2" name="CasellaDiTesto 1">
          <a:extLst xmlns:a="http://schemas.openxmlformats.org/drawingml/2006/main">
            <a:ext uri="{FF2B5EF4-FFF2-40B4-BE49-F238E27FC236}">
              <a16:creationId xmlns:a16="http://schemas.microsoft.com/office/drawing/2014/main" id="{FCDC842E-EDD0-48E0-BE74-949C04102F22}"/>
            </a:ext>
          </a:extLst>
        </cdr:cNvPr>
        <cdr:cNvSpPr txBox="1"/>
      </cdr:nvSpPr>
      <cdr:spPr>
        <a:xfrm xmlns:a="http://schemas.openxmlformats.org/drawingml/2006/main">
          <a:off x="489378" y="2196686"/>
          <a:ext cx="2657475" cy="175454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it-IT"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0.08726</cdr:x>
      <cdr:y>0.41075</cdr:y>
    </cdr:from>
    <cdr:to>
      <cdr:x>0.56111</cdr:x>
      <cdr:y>0.73882</cdr:y>
    </cdr:to>
    <cdr:sp macro="" textlink="">
      <cdr:nvSpPr>
        <cdr:cNvPr id="2" name="CasellaDiTesto 1">
          <a:extLst xmlns:a="http://schemas.openxmlformats.org/drawingml/2006/main">
            <a:ext uri="{FF2B5EF4-FFF2-40B4-BE49-F238E27FC236}">
              <a16:creationId xmlns:a16="http://schemas.microsoft.com/office/drawing/2014/main" id="{FCDC842E-EDD0-48E0-BE74-949C04102F22}"/>
            </a:ext>
          </a:extLst>
        </cdr:cNvPr>
        <cdr:cNvSpPr txBox="1"/>
      </cdr:nvSpPr>
      <cdr:spPr>
        <a:xfrm xmlns:a="http://schemas.openxmlformats.org/drawingml/2006/main">
          <a:off x="489378" y="2196686"/>
          <a:ext cx="2657475" cy="175454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it-IT" sz="1100" dirty="0"/>
        </a:p>
      </cdr:txBody>
    </cdr:sp>
  </cdr:relSizeAnchor>
  <cdr:relSizeAnchor xmlns:cdr="http://schemas.openxmlformats.org/drawingml/2006/chartDrawing">
    <cdr:from>
      <cdr:x>0.07079</cdr:x>
      <cdr:y>0.34265</cdr:y>
    </cdr:from>
    <cdr:to>
      <cdr:x>0.92921</cdr:x>
      <cdr:y>0.8299</cdr:y>
    </cdr:to>
    <cdr:sp macro="" textlink="">
      <cdr:nvSpPr>
        <cdr:cNvPr id="3" name="CasellaDiTesto 2">
          <a:extLst xmlns:a="http://schemas.openxmlformats.org/drawingml/2006/main">
            <a:ext uri="{FF2B5EF4-FFF2-40B4-BE49-F238E27FC236}">
              <a16:creationId xmlns:a16="http://schemas.microsoft.com/office/drawing/2014/main" id="{B671F4B4-0385-4277-9F7A-9E9888E3F332}"/>
            </a:ext>
          </a:extLst>
        </cdr:cNvPr>
        <cdr:cNvSpPr txBox="1"/>
      </cdr:nvSpPr>
      <cdr:spPr>
        <a:xfrm xmlns:a="http://schemas.openxmlformats.org/drawingml/2006/main">
          <a:off x="397010" y="1832492"/>
          <a:ext cx="4814232" cy="260586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l"/>
          <a:r>
            <a:rPr lang="en-US" sz="1400" b="1" dirty="0">
              <a:solidFill>
                <a:schemeClr val="bg1"/>
              </a:solidFill>
              <a:latin typeface="Bahnschrift SemiBold" panose="020B0502040204020203" pitchFamily="34" charset="0"/>
              <a:cs typeface="Calibri" panose="020F0502020204030204" pitchFamily="34" charset="0"/>
            </a:rPr>
            <a:t>1) Le </a:t>
          </a:r>
          <a:r>
            <a:rPr lang="en-US" sz="1400" b="1" dirty="0" err="1">
              <a:solidFill>
                <a:schemeClr val="bg1"/>
              </a:solidFill>
              <a:latin typeface="Bahnschrift SemiBold" panose="020B0502040204020203" pitchFamily="34" charset="0"/>
              <a:cs typeface="Calibri" panose="020F0502020204030204" pitchFamily="34" charset="0"/>
            </a:rPr>
            <a:t>Trofiette</a:t>
          </a:r>
          <a:r>
            <a:rPr lang="en-US" sz="1400" b="1" dirty="0">
              <a:solidFill>
                <a:schemeClr val="bg1"/>
              </a:solidFill>
              <a:latin typeface="Bahnschrift SemiBold" panose="020B0502040204020203" pitchFamily="34" charset="0"/>
              <a:cs typeface="Calibri" panose="020F0502020204030204" pitchFamily="34" charset="0"/>
            </a:rPr>
            <a:t> al pesto:</a:t>
          </a:r>
        </a:p>
        <a:p xmlns:a="http://schemas.openxmlformats.org/drawingml/2006/main">
          <a:pPr algn="l"/>
          <a:endParaRPr lang="en-US" sz="1400" dirty="0">
            <a:solidFill>
              <a:schemeClr val="bg1"/>
            </a:solidFill>
            <a:latin typeface="Calibri" panose="020F0502020204030204" pitchFamily="34" charset="0"/>
            <a:cs typeface="Calibri" panose="020F0502020204030204" pitchFamily="34" charset="0"/>
          </a:endParaRPr>
        </a:p>
        <a:p xmlns:a="http://schemas.openxmlformats.org/drawingml/2006/main">
          <a:pPr algn="l"/>
          <a:r>
            <a:rPr lang="en-US" sz="1400" dirty="0" err="1">
              <a:solidFill>
                <a:schemeClr val="bg1"/>
              </a:solidFill>
              <a:latin typeface="Calibri" panose="020F0502020204030204" pitchFamily="34" charset="0"/>
              <a:cs typeface="Calibri" panose="020F0502020204030204" pitchFamily="34" charset="0"/>
            </a:rPr>
            <a:t>Conosciute</a:t>
          </a:r>
          <a:r>
            <a:rPr lang="en-US" sz="1400" dirty="0">
              <a:solidFill>
                <a:schemeClr val="bg1"/>
              </a:solidFill>
              <a:latin typeface="Calibri" panose="020F0502020204030204" pitchFamily="34" charset="0"/>
              <a:cs typeface="Calibri" panose="020F0502020204030204" pitchFamily="34" charset="0"/>
            </a:rPr>
            <a:t> in </a:t>
          </a:r>
          <a:r>
            <a:rPr lang="en-US" sz="1400" dirty="0" err="1">
              <a:solidFill>
                <a:schemeClr val="bg1"/>
              </a:solidFill>
              <a:latin typeface="Calibri" panose="020F0502020204030204" pitchFamily="34" charset="0"/>
              <a:cs typeface="Calibri" panose="020F0502020204030204" pitchFamily="34" charset="0"/>
            </a:rPr>
            <a:t>tutta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italia</a:t>
          </a:r>
          <a:r>
            <a:rPr lang="en-US" sz="1400" dirty="0">
              <a:solidFill>
                <a:schemeClr val="bg1"/>
              </a:solidFill>
              <a:latin typeface="Calibri" panose="020F0502020204030204" pitchFamily="34" charset="0"/>
              <a:cs typeface="Calibri" panose="020F0502020204030204" pitchFamily="34" charset="0"/>
            </a:rPr>
            <a:t> come le </a:t>
          </a:r>
          <a:r>
            <a:rPr lang="en-US" sz="1400" dirty="0" err="1">
              <a:solidFill>
                <a:schemeClr val="bg1"/>
              </a:solidFill>
              <a:latin typeface="Calibri" panose="020F0502020204030204" pitchFamily="34" charset="0"/>
              <a:cs typeface="Calibri" panose="020F0502020204030204" pitchFamily="34" charset="0"/>
            </a:rPr>
            <a:t>trofiette</a:t>
          </a:r>
          <a:r>
            <a:rPr lang="en-US" sz="1400" dirty="0">
              <a:solidFill>
                <a:schemeClr val="bg1"/>
              </a:solidFill>
              <a:latin typeface="Calibri" panose="020F0502020204030204" pitchFamily="34" charset="0"/>
              <a:cs typeface="Calibri" panose="020F0502020204030204" pitchFamily="34" charset="0"/>
            </a:rPr>
            <a:t> al pesto</a:t>
          </a:r>
        </a:p>
        <a:p xmlns:a="http://schemas.openxmlformats.org/drawingml/2006/main">
          <a:pPr algn="l"/>
          <a:r>
            <a:rPr lang="en-US" sz="1400" dirty="0" err="1">
              <a:solidFill>
                <a:schemeClr val="bg1"/>
              </a:solidFill>
              <a:latin typeface="Calibri" panose="020F0502020204030204" pitchFamily="34" charset="0"/>
              <a:cs typeface="Calibri" panose="020F0502020204030204" pitchFamily="34" charset="0"/>
            </a:rPr>
            <a:t>sono</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il</a:t>
          </a:r>
          <a:r>
            <a:rPr lang="en-US" sz="1400" dirty="0">
              <a:solidFill>
                <a:schemeClr val="bg1"/>
              </a:solidFill>
              <a:latin typeface="Calibri" panose="020F0502020204030204" pitchFamily="34" charset="0"/>
              <a:cs typeface="Calibri" panose="020F0502020204030204" pitchFamily="34" charset="0"/>
            </a:rPr>
            <a:t> primo </a:t>
          </a:r>
          <a:r>
            <a:rPr lang="en-US" sz="1400" dirty="0" err="1">
              <a:solidFill>
                <a:schemeClr val="bg1"/>
              </a:solidFill>
              <a:latin typeface="Calibri" panose="020F0502020204030204" pitchFamily="34" charset="0"/>
              <a:cs typeface="Calibri" panose="020F0502020204030204" pitchFamily="34" charset="0"/>
            </a:rPr>
            <a:t>piatto</a:t>
          </a:r>
          <a:r>
            <a:rPr lang="en-US" sz="1400" dirty="0">
              <a:solidFill>
                <a:schemeClr val="bg1"/>
              </a:solidFill>
              <a:latin typeface="Calibri" panose="020F0502020204030204" pitchFamily="34" charset="0"/>
              <a:cs typeface="Calibri" panose="020F0502020204030204" pitchFamily="34" charset="0"/>
            </a:rPr>
            <a:t> di </a:t>
          </a:r>
          <a:r>
            <a:rPr lang="en-US" sz="1400" dirty="0" err="1">
              <a:solidFill>
                <a:schemeClr val="bg1"/>
              </a:solidFill>
              <a:latin typeface="Calibri" panose="020F0502020204030204" pitchFamily="34" charset="0"/>
              <a:cs typeface="Calibri" panose="020F0502020204030204" pitchFamily="34" charset="0"/>
            </a:rPr>
            <a:t>punta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della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cucina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ligure</a:t>
          </a:r>
          <a:r>
            <a:rPr lang="en-US" sz="1400" dirty="0">
              <a:solidFill>
                <a:schemeClr val="bg1"/>
              </a:solidFill>
              <a:latin typeface="Calibri" panose="020F0502020204030204" pitchFamily="34" charset="0"/>
              <a:cs typeface="Calibri" panose="020F0502020204030204" pitchFamily="34" charset="0"/>
            </a:rPr>
            <a:t>.</a:t>
          </a:r>
        </a:p>
        <a:p xmlns:a="http://schemas.openxmlformats.org/drawingml/2006/main">
          <a:pPr algn="l"/>
          <a:r>
            <a:rPr lang="en-US" sz="1400" dirty="0">
              <a:solidFill>
                <a:schemeClr val="bg1"/>
              </a:solidFill>
              <a:latin typeface="Calibri" panose="020F0502020204030204" pitchFamily="34" charset="0"/>
              <a:cs typeface="Calibri" panose="020F0502020204030204" pitchFamily="34" charset="0"/>
            </a:rPr>
            <a:t>Un </a:t>
          </a:r>
          <a:r>
            <a:rPr lang="en-US" sz="1400" dirty="0" err="1">
              <a:solidFill>
                <a:schemeClr val="bg1"/>
              </a:solidFill>
              <a:latin typeface="Calibri" panose="020F0502020204030204" pitchFamily="34" charset="0"/>
              <a:cs typeface="Calibri" panose="020F0502020204030204" pitchFamily="34" charset="0"/>
            </a:rPr>
            <a:t>piatto</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povero</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ideale</a:t>
          </a:r>
          <a:r>
            <a:rPr lang="en-US" sz="1400" dirty="0">
              <a:solidFill>
                <a:schemeClr val="bg1"/>
              </a:solidFill>
              <a:latin typeface="Calibri" panose="020F0502020204030204" pitchFamily="34" charset="0"/>
              <a:cs typeface="Calibri" panose="020F0502020204030204" pitchFamily="34" charset="0"/>
            </a:rPr>
            <a:t> per chi </a:t>
          </a:r>
          <a:r>
            <a:rPr lang="en-US" sz="1400" dirty="0" err="1">
              <a:solidFill>
                <a:schemeClr val="bg1"/>
              </a:solidFill>
              <a:latin typeface="Calibri" panose="020F0502020204030204" pitchFamily="34" charset="0"/>
              <a:cs typeface="Calibri" panose="020F0502020204030204" pitchFamily="34" charset="0"/>
            </a:rPr>
            <a:t>ama</a:t>
          </a:r>
          <a:r>
            <a:rPr lang="en-US" sz="1400" dirty="0">
              <a:solidFill>
                <a:schemeClr val="bg1"/>
              </a:solidFill>
              <a:latin typeface="Calibri" panose="020F0502020204030204" pitchFamily="34" charset="0"/>
              <a:cs typeface="Calibri" panose="020F0502020204030204" pitchFamily="34" charset="0"/>
            </a:rPr>
            <a:t> la pasta fresca</a:t>
          </a:r>
        </a:p>
        <a:p xmlns:a="http://schemas.openxmlformats.org/drawingml/2006/main">
          <a:pPr algn="l"/>
          <a:r>
            <a:rPr lang="en-US" sz="1400" dirty="0" err="1">
              <a:solidFill>
                <a:schemeClr val="bg1"/>
              </a:solidFill>
              <a:latin typeface="Calibri" panose="020F0502020204030204" pitchFamily="34" charset="0"/>
              <a:cs typeface="Calibri" panose="020F0502020204030204" pitchFamily="34" charset="0"/>
            </a:rPr>
            <a:t>fatta</a:t>
          </a:r>
          <a:r>
            <a:rPr lang="en-US" sz="1400" dirty="0">
              <a:solidFill>
                <a:schemeClr val="bg1"/>
              </a:solidFill>
              <a:latin typeface="Calibri" panose="020F0502020204030204" pitchFamily="34" charset="0"/>
              <a:cs typeface="Calibri" panose="020F0502020204030204" pitchFamily="34" charset="0"/>
            </a:rPr>
            <a:t> in casa</a:t>
          </a:r>
        </a:p>
        <a:p xmlns:a="http://schemas.openxmlformats.org/drawingml/2006/main">
          <a:pPr algn="l"/>
          <a:endParaRPr lang="en-US" sz="1400" dirty="0">
            <a:solidFill>
              <a:schemeClr val="bg1"/>
            </a:solidFill>
            <a:latin typeface="Calibri" panose="020F0502020204030204" pitchFamily="34" charset="0"/>
            <a:cs typeface="Calibri" panose="020F0502020204030204" pitchFamily="34" charset="0"/>
          </a:endParaRPr>
        </a:p>
        <a:p xmlns:a="http://schemas.openxmlformats.org/drawingml/2006/main">
          <a:pPr algn="l"/>
          <a:endParaRPr lang="it-IT" sz="1400" dirty="0">
            <a:solidFill>
              <a:schemeClr val="bg1"/>
            </a:solidFill>
            <a:latin typeface="Calibri" panose="020F0502020204030204" pitchFamily="34" charset="0"/>
            <a:cs typeface="Calibri" panose="020F0502020204030204" pitchFamily="34" charset="0"/>
          </a:endParaRPr>
        </a:p>
        <a:p xmlns:a="http://schemas.openxmlformats.org/drawingml/2006/main">
          <a:pPr algn="l"/>
          <a:endParaRPr lang="it-IT"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0.08726</cdr:x>
      <cdr:y>0.41075</cdr:y>
    </cdr:from>
    <cdr:to>
      <cdr:x>0.56111</cdr:x>
      <cdr:y>0.73882</cdr:y>
    </cdr:to>
    <cdr:sp macro="" textlink="">
      <cdr:nvSpPr>
        <cdr:cNvPr id="2" name="CasellaDiTesto 1">
          <a:extLst xmlns:a="http://schemas.openxmlformats.org/drawingml/2006/main">
            <a:ext uri="{FF2B5EF4-FFF2-40B4-BE49-F238E27FC236}">
              <a16:creationId xmlns:a16="http://schemas.microsoft.com/office/drawing/2014/main" id="{FCDC842E-EDD0-48E0-BE74-949C04102F22}"/>
            </a:ext>
          </a:extLst>
        </cdr:cNvPr>
        <cdr:cNvSpPr txBox="1"/>
      </cdr:nvSpPr>
      <cdr:spPr>
        <a:xfrm xmlns:a="http://schemas.openxmlformats.org/drawingml/2006/main">
          <a:off x="489378" y="2196686"/>
          <a:ext cx="2657475" cy="175454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it-IT"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0.08726</cdr:x>
      <cdr:y>0.41075</cdr:y>
    </cdr:from>
    <cdr:to>
      <cdr:x>0.56111</cdr:x>
      <cdr:y>0.73882</cdr:y>
    </cdr:to>
    <cdr:sp macro="" textlink="">
      <cdr:nvSpPr>
        <cdr:cNvPr id="2" name="CasellaDiTesto 1">
          <a:extLst xmlns:a="http://schemas.openxmlformats.org/drawingml/2006/main">
            <a:ext uri="{FF2B5EF4-FFF2-40B4-BE49-F238E27FC236}">
              <a16:creationId xmlns:a16="http://schemas.microsoft.com/office/drawing/2014/main" id="{FCDC842E-EDD0-48E0-BE74-949C04102F22}"/>
            </a:ext>
          </a:extLst>
        </cdr:cNvPr>
        <cdr:cNvSpPr txBox="1"/>
      </cdr:nvSpPr>
      <cdr:spPr>
        <a:xfrm xmlns:a="http://schemas.openxmlformats.org/drawingml/2006/main">
          <a:off x="489378" y="2196686"/>
          <a:ext cx="2657475" cy="175454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it-IT" sz="1100" dirty="0"/>
        </a:p>
      </cdr:txBody>
    </cdr:sp>
  </cdr:relSizeAnchor>
  <cdr:relSizeAnchor xmlns:cdr="http://schemas.openxmlformats.org/drawingml/2006/chartDrawing">
    <cdr:from>
      <cdr:x>0.06513</cdr:x>
      <cdr:y>0.34823</cdr:y>
    </cdr:from>
    <cdr:to>
      <cdr:x>0.91999</cdr:x>
      <cdr:y>0.83549</cdr:y>
    </cdr:to>
    <cdr:sp macro="" textlink="">
      <cdr:nvSpPr>
        <cdr:cNvPr id="3" name="CasellaDiTesto 2">
          <a:extLst xmlns:a="http://schemas.openxmlformats.org/drawingml/2006/main">
            <a:ext uri="{FF2B5EF4-FFF2-40B4-BE49-F238E27FC236}">
              <a16:creationId xmlns:a16="http://schemas.microsoft.com/office/drawing/2014/main" id="{B671F4B4-0385-4277-9F7A-9E9888E3F332}"/>
            </a:ext>
          </a:extLst>
        </cdr:cNvPr>
        <cdr:cNvSpPr txBox="1"/>
      </cdr:nvSpPr>
      <cdr:spPr>
        <a:xfrm xmlns:a="http://schemas.openxmlformats.org/drawingml/2006/main">
          <a:off x="397012" y="1862358"/>
          <a:ext cx="5211243" cy="260586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l"/>
          <a:r>
            <a:rPr lang="en-US" sz="1400" b="1" dirty="0">
              <a:solidFill>
                <a:schemeClr val="bg1"/>
              </a:solidFill>
              <a:latin typeface="Bahnschrift SemiBold" panose="020B0502040204020203" pitchFamily="34" charset="0"/>
              <a:cs typeface="Calibri" panose="020F0502020204030204" pitchFamily="34" charset="0"/>
            </a:rPr>
            <a:t>2) I </a:t>
          </a:r>
          <a:r>
            <a:rPr lang="en-US" sz="1400" b="1" dirty="0" err="1">
              <a:solidFill>
                <a:schemeClr val="bg1"/>
              </a:solidFill>
              <a:latin typeface="Bahnschrift SemiBold" panose="020B0502040204020203" pitchFamily="34" charset="0"/>
              <a:cs typeface="Calibri" panose="020F0502020204030204" pitchFamily="34" charset="0"/>
            </a:rPr>
            <a:t>pansoti</a:t>
          </a:r>
          <a:r>
            <a:rPr lang="en-US" sz="1400" b="1" dirty="0">
              <a:solidFill>
                <a:schemeClr val="bg1"/>
              </a:solidFill>
              <a:latin typeface="Bahnschrift SemiBold" panose="020B0502040204020203" pitchFamily="34" charset="0"/>
              <a:cs typeface="Calibri" panose="020F0502020204030204" pitchFamily="34" charset="0"/>
            </a:rPr>
            <a:t>:</a:t>
          </a:r>
        </a:p>
        <a:p xmlns:a="http://schemas.openxmlformats.org/drawingml/2006/main">
          <a:pPr algn="l"/>
          <a:endParaRPr lang="en-US" sz="1400" b="1" dirty="0">
            <a:solidFill>
              <a:schemeClr val="bg1"/>
            </a:solidFill>
            <a:latin typeface="Bahnschrift SemiBold" panose="020B0502040204020203" pitchFamily="34" charset="0"/>
            <a:cs typeface="Calibri" panose="020F0502020204030204" pitchFamily="34" charset="0"/>
          </a:endParaRPr>
        </a:p>
        <a:p xmlns:a="http://schemas.openxmlformats.org/drawingml/2006/main">
          <a:r>
            <a:rPr lang="it-IT" sz="1400" dirty="0">
              <a:solidFill>
                <a:schemeClr val="bg1"/>
              </a:solidFill>
              <a:latin typeface="Calibri" panose="020F0502020204030204" pitchFamily="34" charset="0"/>
              <a:cs typeface="Calibri" panose="020F0502020204030204" pitchFamily="34" charset="0"/>
            </a:rPr>
            <a:t>una pasta </a:t>
          </a:r>
          <a:r>
            <a:rPr lang="it-IT" sz="1400" b="1" dirty="0">
              <a:solidFill>
                <a:schemeClr val="bg1"/>
              </a:solidFill>
              <a:latin typeface="Calibri" panose="020F0502020204030204" pitchFamily="34" charset="0"/>
              <a:cs typeface="Calibri" panose="020F0502020204030204" pitchFamily="34" charset="0"/>
            </a:rPr>
            <a:t>ripiena</a:t>
          </a:r>
          <a:r>
            <a:rPr lang="it-IT" sz="1400" dirty="0">
              <a:solidFill>
                <a:schemeClr val="bg1"/>
              </a:solidFill>
              <a:latin typeface="Calibri" panose="020F0502020204030204" pitchFamily="34" charset="0"/>
              <a:cs typeface="Calibri" panose="020F0502020204030204" pitchFamily="34" charset="0"/>
            </a:rPr>
            <a:t> originaria di Genova. </a:t>
          </a:r>
        </a:p>
        <a:p xmlns:a="http://schemas.openxmlformats.org/drawingml/2006/main">
          <a:r>
            <a:rPr lang="it-IT" sz="1400" dirty="0">
              <a:solidFill>
                <a:schemeClr val="bg1"/>
              </a:solidFill>
              <a:latin typeface="Calibri" panose="020F0502020204030204" pitchFamily="34" charset="0"/>
              <a:cs typeface="Calibri" panose="020F0502020204030204" pitchFamily="34" charset="0"/>
            </a:rPr>
            <a:t>La loro forma varia a seconda della zona, li possiamo trovare sia come </a:t>
          </a:r>
        </a:p>
        <a:p xmlns:a="http://schemas.openxmlformats.org/drawingml/2006/main">
          <a:r>
            <a:rPr lang="it-IT" sz="1400" b="1" dirty="0">
              <a:solidFill>
                <a:schemeClr val="bg1"/>
              </a:solidFill>
              <a:latin typeface="Calibri" panose="020F0502020204030204" pitchFamily="34" charset="0"/>
              <a:cs typeface="Calibri" panose="020F0502020204030204" pitchFamily="34" charset="0"/>
            </a:rPr>
            <a:t>piccoli fagottini, triangoli o </a:t>
          </a:r>
          <a:r>
            <a:rPr lang="it-IT" sz="1400" b="1" dirty="0" err="1">
              <a:solidFill>
                <a:schemeClr val="bg1"/>
              </a:solidFill>
              <a:latin typeface="Calibri" panose="020F0502020204030204" pitchFamily="34" charset="0"/>
              <a:cs typeface="Calibri" panose="020F0502020204030204" pitchFamily="34" charset="0"/>
            </a:rPr>
            <a:t>mezzalune</a:t>
          </a:r>
          <a:r>
            <a:rPr lang="it-IT" sz="1400" b="1" dirty="0">
              <a:solidFill>
                <a:schemeClr val="bg1"/>
              </a:solidFill>
              <a:latin typeface="Calibri" panose="020F0502020204030204" pitchFamily="34" charset="0"/>
              <a:cs typeface="Calibri" panose="020F0502020204030204" pitchFamily="34" charset="0"/>
            </a:rPr>
            <a:t>.</a:t>
          </a:r>
        </a:p>
        <a:p xmlns:a="http://schemas.openxmlformats.org/drawingml/2006/main">
          <a:r>
            <a:rPr lang="en-US" sz="1400" b="1" dirty="0">
              <a:solidFill>
                <a:schemeClr val="bg1"/>
              </a:solidFill>
              <a:latin typeface="Calibri" panose="020F0502020204030204" pitchFamily="34" charset="0"/>
              <a:cs typeface="Calibri" panose="020F0502020204030204" pitchFamily="34" charset="0"/>
            </a:rPr>
            <a:t>Il </a:t>
          </a:r>
          <a:r>
            <a:rPr lang="en-US" sz="1400" b="1" dirty="0" err="1">
              <a:solidFill>
                <a:schemeClr val="bg1"/>
              </a:solidFill>
              <a:latin typeface="Calibri" panose="020F0502020204030204" pitchFamily="34" charset="0"/>
              <a:cs typeface="Calibri" panose="020F0502020204030204" pitchFamily="34" charset="0"/>
            </a:rPr>
            <a:t>ripeno</a:t>
          </a:r>
          <a:endParaRPr lang="en-US" sz="1400" b="1" dirty="0">
            <a:solidFill>
              <a:schemeClr val="bg1"/>
            </a:solidFill>
            <a:latin typeface="Calibri" panose="020F0502020204030204" pitchFamily="34" charset="0"/>
            <a:cs typeface="Calibri" panose="020F0502020204030204" pitchFamily="34" charset="0"/>
          </a:endParaRPr>
        </a:p>
        <a:p xmlns:a="http://schemas.openxmlformats.org/drawingml/2006/main">
          <a:endParaRPr lang="en-US" sz="1400" b="1" dirty="0">
            <a:solidFill>
              <a:schemeClr val="bg1"/>
            </a:solidFill>
            <a:latin typeface="Calibri" panose="020F0502020204030204" pitchFamily="34" charset="0"/>
            <a:cs typeface="Calibri" panose="020F0502020204030204" pitchFamily="34" charset="0"/>
          </a:endParaRPr>
        </a:p>
        <a:p xmlns:a="http://schemas.openxmlformats.org/drawingml/2006/main">
          <a:r>
            <a:rPr lang="en-US" sz="1400" dirty="0">
              <a:solidFill>
                <a:schemeClr val="bg1"/>
              </a:solidFill>
              <a:latin typeface="Calibri" panose="020F0502020204030204" pitchFamily="34" charset="0"/>
              <a:cs typeface="Calibri" panose="020F0502020204030204" pitchFamily="34" charset="0"/>
            </a:rPr>
            <a:t>Il </a:t>
          </a:r>
          <a:r>
            <a:rPr lang="en-US" sz="1400" dirty="0" err="1">
              <a:solidFill>
                <a:schemeClr val="bg1"/>
              </a:solidFill>
              <a:latin typeface="Calibri" panose="020F0502020204030204" pitchFamily="34" charset="0"/>
              <a:cs typeface="Calibri" panose="020F0502020204030204" pitchFamily="34" charset="0"/>
            </a:rPr>
            <a:t>ripieno</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prevede</a:t>
          </a:r>
          <a:r>
            <a:rPr lang="en-US" sz="1400" dirty="0">
              <a:solidFill>
                <a:schemeClr val="bg1"/>
              </a:solidFill>
              <a:latin typeface="Calibri" panose="020F0502020204030204" pitchFamily="34" charset="0"/>
              <a:cs typeface="Calibri" panose="020F0502020204030204" pitchFamily="34" charset="0"/>
            </a:rPr>
            <a:t> un mix di </a:t>
          </a:r>
          <a:r>
            <a:rPr lang="en-US" sz="1400" b="1" dirty="0" err="1">
              <a:solidFill>
                <a:schemeClr val="bg1"/>
              </a:solidFill>
              <a:latin typeface="Calibri" panose="020F0502020204030204" pitchFamily="34" charset="0"/>
              <a:cs typeface="Calibri" panose="020F0502020204030204" pitchFamily="34" charset="0"/>
            </a:rPr>
            <a:t>erbe</a:t>
          </a:r>
          <a:r>
            <a:rPr lang="en-US" sz="1400" b="1" dirty="0">
              <a:solidFill>
                <a:schemeClr val="bg1"/>
              </a:solidFill>
              <a:latin typeface="Calibri" panose="020F0502020204030204" pitchFamily="34" charset="0"/>
              <a:cs typeface="Calibri" panose="020F0502020204030204" pitchFamily="34" charset="0"/>
            </a:rPr>
            <a:t> diverse </a:t>
          </a:r>
          <a:r>
            <a:rPr lang="en-US" sz="1400" dirty="0">
              <a:solidFill>
                <a:schemeClr val="bg1"/>
              </a:solidFill>
              <a:latin typeface="Calibri" panose="020F0502020204030204" pitchFamily="34" charset="0"/>
              <a:cs typeface="Calibri" panose="020F0502020204030204" pitchFamily="34" charset="0"/>
            </a:rPr>
            <a:t>a </a:t>
          </a:r>
          <a:r>
            <a:rPr lang="en-US" sz="1400" dirty="0" err="1">
              <a:solidFill>
                <a:schemeClr val="bg1"/>
              </a:solidFill>
              <a:latin typeface="Calibri" panose="020F0502020204030204" pitchFamily="34" charset="0"/>
              <a:cs typeface="Calibri" panose="020F0502020204030204" pitchFamily="34" charset="0"/>
            </a:rPr>
            <a:t>seconda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della</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tradizione</a:t>
          </a:r>
          <a:r>
            <a:rPr lang="en-US" sz="1400" dirty="0">
              <a:solidFill>
                <a:schemeClr val="bg1"/>
              </a:solidFill>
              <a:latin typeface="Calibri" panose="020F0502020204030204" pitchFamily="34" charset="0"/>
              <a:cs typeface="Calibri" panose="020F0502020204030204" pitchFamily="34" charset="0"/>
            </a:rPr>
            <a:t>.</a:t>
          </a:r>
        </a:p>
        <a:p xmlns:a="http://schemas.openxmlformats.org/drawingml/2006/main">
          <a:r>
            <a:rPr lang="en-US" sz="1400" dirty="0">
              <a:solidFill>
                <a:schemeClr val="bg1"/>
              </a:solidFill>
              <a:latin typeface="Calibri" panose="020F0502020204030204" pitchFamily="34" charset="0"/>
              <a:cs typeface="Calibri" panose="020F0502020204030204" pitchFamily="34" charset="0"/>
            </a:rPr>
            <a:t>Il </a:t>
          </a:r>
          <a:r>
            <a:rPr lang="en-US" sz="1400" dirty="0" err="1">
              <a:solidFill>
                <a:schemeClr val="bg1"/>
              </a:solidFill>
              <a:latin typeface="Calibri" panose="020F0502020204030204" pitchFamily="34" charset="0"/>
              <a:cs typeface="Calibri" panose="020F0502020204030204" pitchFamily="34" charset="0"/>
            </a:rPr>
            <a:t>tutto</a:t>
          </a:r>
          <a:r>
            <a:rPr lang="en-US" sz="1400" dirty="0">
              <a:solidFill>
                <a:schemeClr val="bg1"/>
              </a:solidFill>
              <a:latin typeface="Calibri" panose="020F0502020204030204" pitchFamily="34" charset="0"/>
              <a:cs typeface="Calibri" panose="020F0502020204030204" pitchFamily="34" charset="0"/>
            </a:rPr>
            <a:t> e’ poi </a:t>
          </a:r>
          <a:r>
            <a:rPr lang="en-US" sz="1400" b="1" dirty="0" err="1">
              <a:solidFill>
                <a:schemeClr val="bg1"/>
              </a:solidFill>
              <a:latin typeface="Calibri" panose="020F0502020204030204" pitchFamily="34" charset="0"/>
              <a:cs typeface="Calibri" panose="020F0502020204030204" pitchFamily="34" charset="0"/>
            </a:rPr>
            <a:t>amalgamato</a:t>
          </a:r>
          <a:r>
            <a:rPr lang="en-US" sz="1400" b="1" dirty="0">
              <a:solidFill>
                <a:schemeClr val="bg1"/>
              </a:solidFill>
              <a:latin typeface="Calibri" panose="020F0502020204030204" pitchFamily="34" charset="0"/>
              <a:cs typeface="Calibri" panose="020F0502020204030204" pitchFamily="34" charset="0"/>
            </a:rPr>
            <a:t> </a:t>
          </a:r>
          <a:r>
            <a:rPr lang="en-US" sz="1400" b="1" dirty="0" err="1">
              <a:solidFill>
                <a:schemeClr val="bg1"/>
              </a:solidFill>
              <a:latin typeface="Calibri" panose="020F0502020204030204" pitchFamily="34" charset="0"/>
              <a:cs typeface="Calibri" panose="020F0502020204030204" pitchFamily="34" charset="0"/>
            </a:rPr>
            <a:t>nel</a:t>
          </a:r>
          <a:r>
            <a:rPr lang="en-US" sz="1400" b="1" dirty="0">
              <a:solidFill>
                <a:schemeClr val="bg1"/>
              </a:solidFill>
              <a:latin typeface="Calibri" panose="020F0502020204030204" pitchFamily="34" charset="0"/>
              <a:cs typeface="Calibri" panose="020F0502020204030204" pitchFamily="34" charset="0"/>
            </a:rPr>
            <a:t> </a:t>
          </a:r>
          <a:r>
            <a:rPr lang="en-US" sz="1400" b="1" dirty="0" err="1">
              <a:solidFill>
                <a:schemeClr val="bg1"/>
              </a:solidFill>
              <a:latin typeface="Calibri" panose="020F0502020204030204" pitchFamily="34" charset="0"/>
              <a:cs typeface="Calibri" panose="020F0502020204030204" pitchFamily="34" charset="0"/>
            </a:rPr>
            <a:t>formaggio</a:t>
          </a:r>
          <a:r>
            <a:rPr lang="en-US" sz="1400" b="1" dirty="0">
              <a:solidFill>
                <a:schemeClr val="bg1"/>
              </a:solidFill>
              <a:latin typeface="Calibri" panose="020F0502020204030204" pitchFamily="34" charset="0"/>
              <a:cs typeface="Calibri" panose="020F0502020204030204" pitchFamily="34" charset="0"/>
            </a:rPr>
            <a:t>.</a:t>
          </a:r>
        </a:p>
        <a:p xmlns:a="http://schemas.openxmlformats.org/drawingml/2006/main">
          <a:pPr algn="l"/>
          <a:endParaRPr lang="en-US" sz="1400" b="1" dirty="0">
            <a:solidFill>
              <a:schemeClr val="bg1"/>
            </a:solidFill>
            <a:latin typeface="Bahnschrift SemiBold" panose="020B0502040204020203" pitchFamily="34" charset="0"/>
            <a:cs typeface="Calibri" panose="020F0502020204030204" pitchFamily="34" charset="0"/>
          </a:endParaRPr>
        </a:p>
        <a:p xmlns:a="http://schemas.openxmlformats.org/drawingml/2006/main">
          <a:pPr algn="l"/>
          <a:endParaRPr lang="en-US" sz="1400" b="1" dirty="0">
            <a:solidFill>
              <a:schemeClr val="bg1"/>
            </a:solidFill>
            <a:latin typeface="Bahnschrift SemiBold" panose="020B0502040204020203" pitchFamily="34" charset="0"/>
            <a:cs typeface="Calibri" panose="020F0502020204030204" pitchFamily="34" charset="0"/>
          </a:endParaRPr>
        </a:p>
        <a:p xmlns:a="http://schemas.openxmlformats.org/drawingml/2006/main">
          <a:pPr algn="l"/>
          <a:endParaRPr lang="en-US" sz="1400" dirty="0">
            <a:solidFill>
              <a:schemeClr val="bg1"/>
            </a:solidFill>
            <a:latin typeface="Calibri" panose="020F0502020204030204" pitchFamily="34" charset="0"/>
            <a:cs typeface="Calibri" panose="020F0502020204030204" pitchFamily="34" charset="0"/>
          </a:endParaRPr>
        </a:p>
        <a:p xmlns:a="http://schemas.openxmlformats.org/drawingml/2006/main">
          <a:pPr algn="l"/>
          <a:endParaRPr lang="it-IT" sz="1400" dirty="0">
            <a:solidFill>
              <a:schemeClr val="bg1"/>
            </a:solidFill>
            <a:latin typeface="Calibri" panose="020F0502020204030204" pitchFamily="34" charset="0"/>
            <a:cs typeface="Calibri" panose="020F0502020204030204" pitchFamily="34" charset="0"/>
          </a:endParaRPr>
        </a:p>
        <a:p xmlns:a="http://schemas.openxmlformats.org/drawingml/2006/main">
          <a:pPr algn="l"/>
          <a:endParaRPr lang="it-IT" sz="1100" dirty="0"/>
        </a:p>
      </cdr:txBody>
    </cdr:sp>
  </cdr:relSizeAnchor>
</c:userShapes>
</file>

<file path=ppt/drawings/drawing6.xml><?xml version="1.0" encoding="utf-8"?>
<c:userShapes xmlns:c="http://schemas.openxmlformats.org/drawingml/2006/chart">
  <cdr:relSizeAnchor xmlns:cdr="http://schemas.openxmlformats.org/drawingml/2006/chartDrawing">
    <cdr:from>
      <cdr:x>0.08726</cdr:x>
      <cdr:y>0.41075</cdr:y>
    </cdr:from>
    <cdr:to>
      <cdr:x>0.56111</cdr:x>
      <cdr:y>0.73882</cdr:y>
    </cdr:to>
    <cdr:sp macro="" textlink="">
      <cdr:nvSpPr>
        <cdr:cNvPr id="2" name="CasellaDiTesto 1">
          <a:extLst xmlns:a="http://schemas.openxmlformats.org/drawingml/2006/main">
            <a:ext uri="{FF2B5EF4-FFF2-40B4-BE49-F238E27FC236}">
              <a16:creationId xmlns:a16="http://schemas.microsoft.com/office/drawing/2014/main" id="{FCDC842E-EDD0-48E0-BE74-949C04102F22}"/>
            </a:ext>
          </a:extLst>
        </cdr:cNvPr>
        <cdr:cNvSpPr txBox="1"/>
      </cdr:nvSpPr>
      <cdr:spPr>
        <a:xfrm xmlns:a="http://schemas.openxmlformats.org/drawingml/2006/main">
          <a:off x="489378" y="2196686"/>
          <a:ext cx="2657475" cy="175454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it-IT" sz="1100" dirty="0"/>
        </a:p>
      </cdr:txBody>
    </cdr:sp>
  </cdr:relSizeAnchor>
</c:userShapes>
</file>

<file path=ppt/drawings/drawing7.xml><?xml version="1.0" encoding="utf-8"?>
<c:userShapes xmlns:c="http://schemas.openxmlformats.org/drawingml/2006/chart">
  <cdr:relSizeAnchor xmlns:cdr="http://schemas.openxmlformats.org/drawingml/2006/chartDrawing">
    <cdr:from>
      <cdr:x>0.08726</cdr:x>
      <cdr:y>0.41075</cdr:y>
    </cdr:from>
    <cdr:to>
      <cdr:x>0.56111</cdr:x>
      <cdr:y>0.73882</cdr:y>
    </cdr:to>
    <cdr:sp macro="" textlink="">
      <cdr:nvSpPr>
        <cdr:cNvPr id="2" name="CasellaDiTesto 1">
          <a:extLst xmlns:a="http://schemas.openxmlformats.org/drawingml/2006/main">
            <a:ext uri="{FF2B5EF4-FFF2-40B4-BE49-F238E27FC236}">
              <a16:creationId xmlns:a16="http://schemas.microsoft.com/office/drawing/2014/main" id="{FCDC842E-EDD0-48E0-BE74-949C04102F22}"/>
            </a:ext>
          </a:extLst>
        </cdr:cNvPr>
        <cdr:cNvSpPr txBox="1"/>
      </cdr:nvSpPr>
      <cdr:spPr>
        <a:xfrm xmlns:a="http://schemas.openxmlformats.org/drawingml/2006/main">
          <a:off x="489378" y="2196686"/>
          <a:ext cx="2657475" cy="175454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it-IT" sz="1100" dirty="0"/>
        </a:p>
      </cdr:txBody>
    </cdr:sp>
  </cdr:relSizeAnchor>
  <cdr:relSizeAnchor xmlns:cdr="http://schemas.openxmlformats.org/drawingml/2006/chartDrawing">
    <cdr:from>
      <cdr:x>0.06513</cdr:x>
      <cdr:y>0.34823</cdr:y>
    </cdr:from>
    <cdr:to>
      <cdr:x>0.91999</cdr:x>
      <cdr:y>0.83549</cdr:y>
    </cdr:to>
    <cdr:sp macro="" textlink="">
      <cdr:nvSpPr>
        <cdr:cNvPr id="3" name="CasellaDiTesto 2">
          <a:extLst xmlns:a="http://schemas.openxmlformats.org/drawingml/2006/main">
            <a:ext uri="{FF2B5EF4-FFF2-40B4-BE49-F238E27FC236}">
              <a16:creationId xmlns:a16="http://schemas.microsoft.com/office/drawing/2014/main" id="{B671F4B4-0385-4277-9F7A-9E9888E3F332}"/>
            </a:ext>
          </a:extLst>
        </cdr:cNvPr>
        <cdr:cNvSpPr txBox="1"/>
      </cdr:nvSpPr>
      <cdr:spPr>
        <a:xfrm xmlns:a="http://schemas.openxmlformats.org/drawingml/2006/main">
          <a:off x="397012" y="1862358"/>
          <a:ext cx="5211243" cy="260586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l"/>
          <a:r>
            <a:rPr lang="en-US" sz="1400" b="1" dirty="0">
              <a:solidFill>
                <a:schemeClr val="bg1"/>
              </a:solidFill>
              <a:latin typeface="Bahnschrift SemiBold" panose="020B0502040204020203" pitchFamily="34" charset="0"/>
              <a:cs typeface="Calibri" panose="020F0502020204030204" pitchFamily="34" charset="0"/>
            </a:rPr>
            <a:t>3) Il Coniglio </a:t>
          </a:r>
          <a:r>
            <a:rPr lang="en-US" sz="1400" b="1" dirty="0" err="1">
              <a:solidFill>
                <a:schemeClr val="bg1"/>
              </a:solidFill>
              <a:latin typeface="Bahnschrift SemiBold" panose="020B0502040204020203" pitchFamily="34" charset="0"/>
              <a:cs typeface="Calibri" panose="020F0502020204030204" pitchFamily="34" charset="0"/>
            </a:rPr>
            <a:t>alla</a:t>
          </a:r>
          <a:r>
            <a:rPr lang="en-US" sz="1400" b="1" dirty="0">
              <a:solidFill>
                <a:schemeClr val="bg1"/>
              </a:solidFill>
              <a:latin typeface="Bahnschrift SemiBold" panose="020B0502040204020203" pitchFamily="34" charset="0"/>
              <a:cs typeface="Calibri" panose="020F0502020204030204" pitchFamily="34" charset="0"/>
            </a:rPr>
            <a:t> </a:t>
          </a:r>
          <a:r>
            <a:rPr lang="en-US" sz="1400" b="1" dirty="0" err="1">
              <a:solidFill>
                <a:schemeClr val="bg1"/>
              </a:solidFill>
              <a:latin typeface="Bahnschrift SemiBold" panose="020B0502040204020203" pitchFamily="34" charset="0"/>
              <a:cs typeface="Calibri" panose="020F0502020204030204" pitchFamily="34" charset="0"/>
            </a:rPr>
            <a:t>ligure</a:t>
          </a:r>
          <a:r>
            <a:rPr lang="en-US" sz="1400" b="1" dirty="0">
              <a:solidFill>
                <a:schemeClr val="bg1"/>
              </a:solidFill>
              <a:latin typeface="Bahnschrift SemiBold" panose="020B0502040204020203" pitchFamily="34" charset="0"/>
              <a:cs typeface="Calibri" panose="020F0502020204030204" pitchFamily="34" charset="0"/>
            </a:rPr>
            <a:t>:</a:t>
          </a:r>
        </a:p>
        <a:p xmlns:a="http://schemas.openxmlformats.org/drawingml/2006/main">
          <a:pPr algn="l"/>
          <a:endParaRPr lang="en-US" sz="1400" b="1" dirty="0">
            <a:solidFill>
              <a:schemeClr val="bg1"/>
            </a:solidFill>
            <a:latin typeface="Bahnschrift SemiBold" panose="020B0502040204020203" pitchFamily="34" charset="0"/>
            <a:cs typeface="Calibri" panose="020F0502020204030204" pitchFamily="34" charset="0"/>
          </a:endParaRPr>
        </a:p>
        <a:p xmlns:a="http://schemas.openxmlformats.org/drawingml/2006/main">
          <a:pPr algn="l"/>
          <a:r>
            <a:rPr lang="it-IT" sz="1400" dirty="0">
              <a:solidFill>
                <a:schemeClr val="bg1"/>
              </a:solidFill>
            </a:rPr>
            <a:t>Un altro piatto di punta della Regione è il coniglio alla ligure. </a:t>
          </a:r>
        </a:p>
        <a:p xmlns:a="http://schemas.openxmlformats.org/drawingml/2006/main">
          <a:pPr algn="l"/>
          <a:r>
            <a:rPr lang="it-IT" sz="1400" dirty="0">
              <a:solidFill>
                <a:schemeClr val="bg1"/>
              </a:solidFill>
            </a:rPr>
            <a:t>La ricetta originale prevede il condimento con le </a:t>
          </a:r>
          <a:r>
            <a:rPr lang="it-IT" sz="1400" b="1" dirty="0">
              <a:solidFill>
                <a:schemeClr val="bg1"/>
              </a:solidFill>
            </a:rPr>
            <a:t>olive taggiasche</a:t>
          </a:r>
        </a:p>
        <a:p xmlns:a="http://schemas.openxmlformats.org/drawingml/2006/main">
          <a:pPr algn="l"/>
          <a:r>
            <a:rPr lang="it-IT" sz="1400" b="1" dirty="0">
              <a:solidFill>
                <a:schemeClr val="bg1"/>
              </a:solidFill>
            </a:rPr>
            <a:t>erbe aromatiche e pinoli</a:t>
          </a:r>
          <a:r>
            <a:rPr lang="it-IT" sz="1400" dirty="0">
              <a:solidFill>
                <a:schemeClr val="bg1"/>
              </a:solidFill>
            </a:rPr>
            <a:t>. Il tutto sfumato nel </a:t>
          </a:r>
          <a:r>
            <a:rPr lang="it-IT" sz="1400" b="1" dirty="0">
              <a:solidFill>
                <a:schemeClr val="bg1"/>
              </a:solidFill>
            </a:rPr>
            <a:t>vino rosso</a:t>
          </a:r>
          <a:r>
            <a:rPr lang="it-IT" sz="1400" dirty="0">
              <a:solidFill>
                <a:schemeClr val="bg1"/>
              </a:solidFill>
            </a:rPr>
            <a:t>.</a:t>
          </a:r>
        </a:p>
        <a:p xmlns:a="http://schemas.openxmlformats.org/drawingml/2006/main">
          <a:pPr algn="l"/>
          <a:endParaRPr lang="en-US" sz="1400" dirty="0">
            <a:solidFill>
              <a:schemeClr val="bg1"/>
            </a:solidFill>
          </a:endParaRPr>
        </a:p>
        <a:p xmlns:a="http://schemas.openxmlformats.org/drawingml/2006/main">
          <a:pPr algn="l"/>
          <a:r>
            <a:rPr lang="it-IT" sz="1400" dirty="0">
              <a:solidFill>
                <a:schemeClr val="bg1"/>
              </a:solidFill>
            </a:rPr>
            <a:t>Un piatto che unisce sapori </a:t>
          </a:r>
          <a:r>
            <a:rPr lang="it-IT" sz="1400" b="1" dirty="0">
              <a:solidFill>
                <a:schemeClr val="bg1"/>
              </a:solidFill>
            </a:rPr>
            <a:t>molto diversi </a:t>
          </a:r>
          <a:r>
            <a:rPr lang="it-IT" sz="1400" dirty="0">
              <a:solidFill>
                <a:schemeClr val="bg1"/>
              </a:solidFill>
            </a:rPr>
            <a:t>capaci però </a:t>
          </a:r>
        </a:p>
        <a:p xmlns:a="http://schemas.openxmlformats.org/drawingml/2006/main">
          <a:pPr algn="l"/>
          <a:r>
            <a:rPr lang="it-IT" sz="1400" dirty="0">
              <a:solidFill>
                <a:schemeClr val="bg1"/>
              </a:solidFill>
            </a:rPr>
            <a:t>di unirsi perfettamente: la </a:t>
          </a:r>
          <a:r>
            <a:rPr lang="it-IT" sz="1400" b="1" dirty="0">
              <a:solidFill>
                <a:schemeClr val="bg1"/>
              </a:solidFill>
            </a:rPr>
            <a:t>carne dolce </a:t>
          </a:r>
          <a:r>
            <a:rPr lang="it-IT" sz="1400" dirty="0">
              <a:solidFill>
                <a:schemeClr val="bg1"/>
              </a:solidFill>
            </a:rPr>
            <a:t>del coniglio </a:t>
          </a:r>
        </a:p>
        <a:p xmlns:a="http://schemas.openxmlformats.org/drawingml/2006/main">
          <a:pPr algn="l"/>
          <a:r>
            <a:rPr lang="it-IT" sz="1400" dirty="0">
              <a:solidFill>
                <a:schemeClr val="bg1"/>
              </a:solidFill>
            </a:rPr>
            <a:t>si accosta al </a:t>
          </a:r>
          <a:r>
            <a:rPr lang="it-IT" sz="1400" b="1" dirty="0">
              <a:solidFill>
                <a:schemeClr val="bg1"/>
              </a:solidFill>
            </a:rPr>
            <a:t>gusto amaro </a:t>
          </a:r>
          <a:r>
            <a:rPr lang="it-IT" sz="1400" dirty="0">
              <a:solidFill>
                <a:schemeClr val="bg1"/>
              </a:solidFill>
            </a:rPr>
            <a:t>delle </a:t>
          </a:r>
          <a:r>
            <a:rPr lang="it-IT" sz="1400" b="1" dirty="0">
              <a:solidFill>
                <a:schemeClr val="bg1"/>
              </a:solidFill>
            </a:rPr>
            <a:t>olive nere</a:t>
          </a:r>
          <a:r>
            <a:rPr lang="it-IT" sz="1400" dirty="0">
              <a:solidFill>
                <a:schemeClr val="bg1"/>
              </a:solidFill>
            </a:rPr>
            <a:t>, del </a:t>
          </a:r>
          <a:r>
            <a:rPr lang="it-IT" sz="1400" b="1" dirty="0">
              <a:solidFill>
                <a:schemeClr val="bg1"/>
              </a:solidFill>
            </a:rPr>
            <a:t>vino</a:t>
          </a:r>
          <a:r>
            <a:rPr lang="it-IT" sz="1400" dirty="0">
              <a:solidFill>
                <a:schemeClr val="bg1"/>
              </a:solidFill>
            </a:rPr>
            <a:t> e dei </a:t>
          </a:r>
          <a:r>
            <a:rPr lang="it-IT" sz="1400" b="1" dirty="0">
              <a:solidFill>
                <a:schemeClr val="bg1"/>
              </a:solidFill>
            </a:rPr>
            <a:t>pinoli</a:t>
          </a:r>
          <a:r>
            <a:rPr lang="it-IT" sz="1400" dirty="0">
              <a:solidFill>
                <a:schemeClr val="bg1"/>
              </a:solidFill>
            </a:rPr>
            <a:t>.</a:t>
          </a:r>
        </a:p>
        <a:p xmlns:a="http://schemas.openxmlformats.org/drawingml/2006/main">
          <a:pPr algn="l"/>
          <a:endParaRPr lang="it-IT" sz="1400" dirty="0">
            <a:solidFill>
              <a:schemeClr val="bg1"/>
            </a:solidFill>
          </a:endParaRPr>
        </a:p>
        <a:p xmlns:a="http://schemas.openxmlformats.org/drawingml/2006/main">
          <a:pPr algn="l"/>
          <a:endParaRPr lang="en-US" sz="1400" b="1" dirty="0">
            <a:solidFill>
              <a:schemeClr val="bg1"/>
            </a:solidFill>
            <a:latin typeface="Bahnschrift SemiBold" panose="020B0502040204020203" pitchFamily="34" charset="0"/>
            <a:cs typeface="Calibri" panose="020F0502020204030204" pitchFamily="34" charset="0"/>
          </a:endParaRPr>
        </a:p>
        <a:p xmlns:a="http://schemas.openxmlformats.org/drawingml/2006/main">
          <a:pPr algn="l"/>
          <a:endParaRPr lang="en-US" sz="1400" b="1" dirty="0">
            <a:solidFill>
              <a:schemeClr val="bg1"/>
            </a:solidFill>
            <a:latin typeface="Bahnschrift SemiBold" panose="020B0502040204020203" pitchFamily="34" charset="0"/>
            <a:cs typeface="Calibri" panose="020F0502020204030204" pitchFamily="34" charset="0"/>
          </a:endParaRPr>
        </a:p>
        <a:p xmlns:a="http://schemas.openxmlformats.org/drawingml/2006/main">
          <a:pPr algn="l"/>
          <a:endParaRPr lang="en-US" sz="1400" dirty="0">
            <a:solidFill>
              <a:schemeClr val="bg1"/>
            </a:solidFill>
            <a:latin typeface="Calibri" panose="020F0502020204030204" pitchFamily="34" charset="0"/>
            <a:cs typeface="Calibri" panose="020F0502020204030204" pitchFamily="34" charset="0"/>
          </a:endParaRPr>
        </a:p>
        <a:p xmlns:a="http://schemas.openxmlformats.org/drawingml/2006/main">
          <a:pPr algn="l"/>
          <a:endParaRPr lang="it-IT" sz="1400" dirty="0">
            <a:solidFill>
              <a:schemeClr val="bg1"/>
            </a:solidFill>
            <a:latin typeface="Calibri" panose="020F0502020204030204" pitchFamily="34" charset="0"/>
            <a:cs typeface="Calibri" panose="020F0502020204030204" pitchFamily="34" charset="0"/>
          </a:endParaRPr>
        </a:p>
        <a:p xmlns:a="http://schemas.openxmlformats.org/drawingml/2006/main">
          <a:pPr algn="l"/>
          <a:endParaRPr lang="it-IT" sz="1100" dirty="0"/>
        </a:p>
      </cdr:txBody>
    </cdr:sp>
  </cdr:relSizeAnchor>
</c:userShapes>
</file>

<file path=ppt/drawings/drawing8.xml><?xml version="1.0" encoding="utf-8"?>
<c:userShapes xmlns:c="http://schemas.openxmlformats.org/drawingml/2006/chart">
  <cdr:relSizeAnchor xmlns:cdr="http://schemas.openxmlformats.org/drawingml/2006/chartDrawing">
    <cdr:from>
      <cdr:x>0.02015</cdr:x>
      <cdr:y>0.12548</cdr:y>
    </cdr:from>
    <cdr:to>
      <cdr:x>0.97984</cdr:x>
      <cdr:y>0.37647</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147002" y="671071"/>
          <a:ext cx="6999605" cy="134231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err="1">
              <a:solidFill>
                <a:schemeClr val="bg1"/>
              </a:solidFill>
              <a:latin typeface="Bahnschrift SemiBold" panose="020B0502040204020203" pitchFamily="34" charset="0"/>
            </a:rPr>
            <a:t>Monumenti</a:t>
          </a:r>
          <a:r>
            <a:rPr lang="en-US" sz="3600" dirty="0">
              <a:solidFill>
                <a:schemeClr val="bg1"/>
              </a:solidFill>
              <a:latin typeface="Bahnschrift SemiBold" panose="020B0502040204020203" pitchFamily="34" charset="0"/>
            </a:rPr>
            <a:t>:</a:t>
          </a:r>
        </a:p>
        <a:p xmlns:a="http://schemas.openxmlformats.org/drawingml/2006/main">
          <a:r>
            <a:rPr lang="en-US" sz="2000" dirty="0">
              <a:solidFill>
                <a:schemeClr val="bg1"/>
              </a:solidFill>
              <a:latin typeface="Bahnschrift SemiBold" panose="020B0502040204020203" pitchFamily="34" charset="0"/>
            </a:rPr>
            <a:t>  1) Casa di Colombo</a:t>
          </a:r>
        </a:p>
        <a:p xmlns:a="http://schemas.openxmlformats.org/drawingml/2006/main">
          <a:endParaRPr lang="en-US" sz="3600" dirty="0">
            <a:solidFill>
              <a:schemeClr val="bg1"/>
            </a:solidFill>
            <a:latin typeface="Bahnschrift SemiBold" panose="020B0502040204020203" pitchFamily="34"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0.02015</cdr:x>
      <cdr:y>0.12548</cdr:y>
    </cdr:from>
    <cdr:to>
      <cdr:x>0.97984</cdr:x>
      <cdr:y>0.37647</cdr:y>
    </cdr:to>
    <cdr:sp macro="" textlink="">
      <cdr:nvSpPr>
        <cdr:cNvPr id="2" name="CasellaDiTesto 1">
          <a:extLst xmlns:a="http://schemas.openxmlformats.org/drawingml/2006/main">
            <a:ext uri="{FF2B5EF4-FFF2-40B4-BE49-F238E27FC236}">
              <a16:creationId xmlns:a16="http://schemas.microsoft.com/office/drawing/2014/main" id="{138A0D7F-DA35-41D5-83D7-882C63375849}"/>
            </a:ext>
          </a:extLst>
        </cdr:cNvPr>
        <cdr:cNvSpPr txBox="1"/>
      </cdr:nvSpPr>
      <cdr:spPr>
        <a:xfrm xmlns:a="http://schemas.openxmlformats.org/drawingml/2006/main">
          <a:off x="147002" y="671071"/>
          <a:ext cx="6999605" cy="134231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dirty="0" err="1">
              <a:solidFill>
                <a:schemeClr val="bg1"/>
              </a:solidFill>
              <a:latin typeface="Bahnschrift SemiBold" panose="020B0502040204020203" pitchFamily="34" charset="0"/>
            </a:rPr>
            <a:t>Monumenti</a:t>
          </a:r>
          <a:r>
            <a:rPr lang="en-US" sz="3600" dirty="0">
              <a:solidFill>
                <a:schemeClr val="bg1"/>
              </a:solidFill>
              <a:latin typeface="Bahnschrift SemiBold" panose="020B0502040204020203" pitchFamily="34" charset="0"/>
            </a:rPr>
            <a:t>:</a:t>
          </a:r>
        </a:p>
        <a:p xmlns:a="http://schemas.openxmlformats.org/drawingml/2006/main">
          <a:r>
            <a:rPr lang="en-US" sz="2000" dirty="0">
              <a:solidFill>
                <a:schemeClr val="bg1"/>
              </a:solidFill>
              <a:latin typeface="Bahnschrift SemiBold" panose="020B0502040204020203" pitchFamily="34" charset="0"/>
            </a:rPr>
            <a:t>  2) Chiesa di San Pietro a Porto Venere</a:t>
          </a:r>
        </a:p>
        <a:p xmlns:a="http://schemas.openxmlformats.org/drawingml/2006/main">
          <a:endParaRPr lang="en-US" sz="3600" dirty="0">
            <a:solidFill>
              <a:schemeClr val="bg1"/>
            </a:solidFill>
            <a:latin typeface="Bahnschrift SemiBold" panose="020B0502040204020203"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9E906FD-6881-4366-9765-3727540146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AA5EBB45-DEA1-4092-9A4D-FB77416A6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DAF24F-FB0C-4955-86B1-D84CCEE093B8}" type="datetimeFigureOut">
              <a:rPr lang="it-IT" smtClean="0"/>
              <a:t>11/11/2022</a:t>
            </a:fld>
            <a:endParaRPr lang="it-IT"/>
          </a:p>
        </p:txBody>
      </p:sp>
      <p:sp>
        <p:nvSpPr>
          <p:cNvPr id="4" name="Segnaposto piè di pagina 3">
            <a:extLst>
              <a:ext uri="{FF2B5EF4-FFF2-40B4-BE49-F238E27FC236}">
                <a16:creationId xmlns:a16="http://schemas.microsoft.com/office/drawing/2014/main" id="{29323A93-03FF-4A9A-BDB8-1DF22826E8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2F4AB64D-485B-438E-8A53-6119552D94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DADB9D-1BA0-4675-A730-BEC9B59A0E9C}" type="slidenum">
              <a:rPr lang="it-IT" smtClean="0"/>
              <a:t>‹N›</a:t>
            </a:fld>
            <a:endParaRPr lang="it-IT"/>
          </a:p>
        </p:txBody>
      </p:sp>
    </p:spTree>
    <p:extLst>
      <p:ext uri="{BB962C8B-B14F-4D97-AF65-F5344CB8AC3E}">
        <p14:creationId xmlns:p14="http://schemas.microsoft.com/office/powerpoint/2010/main" val="3019516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B30957-D169-4482-9E4C-64DD704B0EED}" type="datetimeFigureOut">
              <a:rPr lang="it-IT" smtClean="0"/>
              <a:t>11/11/2022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B6D90-6739-420C-80FE-A37997EE3637}" type="slidenum">
              <a:rPr lang="it-IT" smtClean="0"/>
              <a:t>‹N›</a:t>
            </a:fld>
            <a:endParaRPr lang="it-IT"/>
          </a:p>
        </p:txBody>
      </p:sp>
    </p:spTree>
    <p:extLst>
      <p:ext uri="{BB962C8B-B14F-4D97-AF65-F5344CB8AC3E}">
        <p14:creationId xmlns:p14="http://schemas.microsoft.com/office/powerpoint/2010/main" val="30870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CB6D90-6739-420C-80FE-A37997EE3637}" type="slidenum">
              <a:rPr lang="it-IT" smtClean="0"/>
              <a:t>2</a:t>
            </a:fld>
            <a:endParaRPr lang="it-IT"/>
          </a:p>
        </p:txBody>
      </p:sp>
    </p:spTree>
    <p:extLst>
      <p:ext uri="{BB962C8B-B14F-4D97-AF65-F5344CB8AC3E}">
        <p14:creationId xmlns:p14="http://schemas.microsoft.com/office/powerpoint/2010/main" val="3665584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CB6D90-6739-420C-80FE-A37997EE363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68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CB6D90-6739-420C-80FE-A37997EE363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456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CB6D90-6739-420C-80FE-A37997EE363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74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CB6D90-6739-420C-80FE-A37997EE363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21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CB6D90-6739-420C-80FE-A37997EE363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86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CB6D90-6739-420C-80FE-A37997EE363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970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CB6D90-6739-420C-80FE-A37997EE363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786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CB6D90-6739-420C-80FE-A37997EE363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08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CB6D90-6739-420C-80FE-A37997EE363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41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CB6D90-6739-420C-80FE-A37997EE363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22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CB6D90-6739-420C-80FE-A37997EE363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720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ttangolo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ttangolo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ctrTitle"/>
          </p:nvPr>
        </p:nvSpPr>
        <p:spPr>
          <a:xfrm>
            <a:off x="1069848" y="1298448"/>
            <a:ext cx="7315200" cy="3255264"/>
          </a:xfrm>
        </p:spPr>
        <p:txBody>
          <a:bodyPr rtlCol="0" anchor="b">
            <a:normAutofit/>
          </a:bodyPr>
          <a:lstStyle>
            <a:lvl1pPr algn="l">
              <a:defRPr sz="5900" spc="-100" baseline="0">
                <a:solidFill>
                  <a:srgbClr val="FFFFFF"/>
                </a:solidFill>
              </a:defRPr>
            </a:lvl1pPr>
          </a:lstStyle>
          <a:p>
            <a:pPr rtl="0"/>
            <a:r>
              <a:rPr lang="it-IT"/>
              <a:t>Fare clic per modificare lo stile del titolo dello schema</a:t>
            </a:r>
            <a:endParaRPr lang="en-US" dirty="0"/>
          </a:p>
        </p:txBody>
      </p:sp>
      <p:sp>
        <p:nvSpPr>
          <p:cNvPr id="3" name="Sottotitolo 2"/>
          <p:cNvSpPr>
            <a:spLocks noGrp="1"/>
          </p:cNvSpPr>
          <p:nvPr>
            <p:ph type="subTitle" idx="1"/>
          </p:nvPr>
        </p:nvSpPr>
        <p:spPr>
          <a:xfrm>
            <a:off x="1100015" y="4670246"/>
            <a:ext cx="7315200" cy="914400"/>
          </a:xfrm>
        </p:spPr>
        <p:txBody>
          <a:bodyPr rtlCol="0"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a:t>Fare clic per modificare lo stile del sottotitolo dello schema</a:t>
            </a:r>
            <a:endParaRPr lang="en-US" dirty="0"/>
          </a:p>
        </p:txBody>
      </p:sp>
      <p:sp>
        <p:nvSpPr>
          <p:cNvPr id="4" name="Segnaposto data 3"/>
          <p:cNvSpPr>
            <a:spLocks noGrp="1"/>
          </p:cNvSpPr>
          <p:nvPr>
            <p:ph type="dt" sz="half" idx="10"/>
          </p:nvPr>
        </p:nvSpPr>
        <p:spPr/>
        <p:txBody>
          <a:bodyPr rtlCol="0"/>
          <a:lstStyle/>
          <a:p>
            <a:pPr rtl="0"/>
            <a:fld id="{53E23100-EE6A-45AB-B6CD-AA654C8376EC}" type="datetime1">
              <a:rPr lang="it-IT" smtClean="0"/>
              <a:t>11/11/2022</a:t>
            </a:fld>
            <a:endParaRPr lang="en-US" dirty="0"/>
          </a:p>
        </p:txBody>
      </p:sp>
      <p:sp>
        <p:nvSpPr>
          <p:cNvPr id="5" name="Segnaposto piè di pagina 4"/>
          <p:cNvSpPr>
            <a:spLocks noGrp="1"/>
          </p:cNvSpPr>
          <p:nvPr>
            <p:ph type="ftr" sz="quarter" idx="11"/>
          </p:nvPr>
        </p:nvSpPr>
        <p:spPr/>
        <p:txBody>
          <a:bodyPr rtlCol="0"/>
          <a:lstStyle/>
          <a:p>
            <a:pPr rtl="0"/>
            <a:endParaRPr lang="en-US" dirty="0"/>
          </a:p>
        </p:txBody>
      </p:sp>
      <p:sp>
        <p:nvSpPr>
          <p:cNvPr id="6" name="Segnaposto numero diapositiva 5"/>
          <p:cNvSpPr>
            <a:spLocks noGrp="1"/>
          </p:cNvSpPr>
          <p:nvPr>
            <p:ph type="sldNum" sz="quarter" idx="12"/>
          </p:nvPr>
        </p:nvSpPr>
        <p:spPr/>
        <p:txBody>
          <a:bodyPr rtlCol="0"/>
          <a:lstStyle/>
          <a:p>
            <a:pPr rtl="0"/>
            <a:fld id="{4FAB73BC-B049-4115-A692-8D63A059BFB8}" type="slidenum">
              <a:rPr lang="en-US" smtClean="0"/>
              <a:pPr/>
              <a:t>‹N›</a:t>
            </a:fld>
            <a:endParaRPr lang="en-US" dirty="0"/>
          </a:p>
        </p:txBody>
      </p:sp>
    </p:spTree>
    <p:extLst>
      <p:ext uri="{BB962C8B-B14F-4D97-AF65-F5344CB8AC3E}">
        <p14:creationId xmlns:p14="http://schemas.microsoft.com/office/powerpoint/2010/main" val="335466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en-US" dirty="0"/>
          </a:p>
        </p:txBody>
      </p:sp>
      <p:sp>
        <p:nvSpPr>
          <p:cNvPr id="3" name="Segnaposto testo verticale 2"/>
          <p:cNvSpPr>
            <a:spLocks noGrp="1"/>
          </p:cNvSpPr>
          <p:nvPr>
            <p:ph type="body" orient="vert" idx="1"/>
          </p:nvPr>
        </p:nvSpPr>
        <p:spPr/>
        <p:txBody>
          <a:bodyPr vert="eaVert" rtlCol="0" anchor="t"/>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7" name="Segnaposto data 6"/>
          <p:cNvSpPr>
            <a:spLocks noGrp="1"/>
          </p:cNvSpPr>
          <p:nvPr>
            <p:ph type="dt" sz="half" idx="10"/>
          </p:nvPr>
        </p:nvSpPr>
        <p:spPr/>
        <p:txBody>
          <a:bodyPr rtlCol="0"/>
          <a:lstStyle/>
          <a:p>
            <a:pPr rtl="0"/>
            <a:fld id="{664EE88A-4191-4573-B865-7A9655276282}" type="datetime1">
              <a:rPr lang="it-IT" smtClean="0"/>
              <a:t>11/11/2022</a:t>
            </a:fld>
            <a:endParaRPr lang="en-US" dirty="0"/>
          </a:p>
        </p:txBody>
      </p:sp>
      <p:sp>
        <p:nvSpPr>
          <p:cNvPr id="8" name="Segnaposto piè di pagina 7"/>
          <p:cNvSpPr>
            <a:spLocks noGrp="1"/>
          </p:cNvSpPr>
          <p:nvPr>
            <p:ph type="ftr" sz="quarter" idx="11"/>
          </p:nvPr>
        </p:nvSpPr>
        <p:spPr/>
        <p:txBody>
          <a:bodyPr rtlCol="0"/>
          <a:lstStyle/>
          <a:p>
            <a:pPr rtl="0"/>
            <a:endParaRPr lang="en-US" dirty="0"/>
          </a:p>
        </p:txBody>
      </p:sp>
      <p:sp>
        <p:nvSpPr>
          <p:cNvPr id="9" name="Segnaposto numero diapositiva 8"/>
          <p:cNvSpPr>
            <a:spLocks noGrp="1"/>
          </p:cNvSpPr>
          <p:nvPr>
            <p:ph type="sldNum" sz="quarter" idx="12"/>
          </p:nvPr>
        </p:nvSpPr>
        <p:spPr/>
        <p:txBody>
          <a:bodyPr rtlCol="0"/>
          <a:lstStyle/>
          <a:p>
            <a:pPr rtl="0"/>
            <a:fld id="{4FAB73BC-B049-4115-A692-8D63A059BFB8}" type="slidenum">
              <a:rPr lang="en-US" smtClean="0"/>
              <a:pPr rtl="0"/>
              <a:t>‹N›</a:t>
            </a:fld>
            <a:endParaRPr lang="en-US" dirty="0"/>
          </a:p>
        </p:txBody>
      </p:sp>
    </p:spTree>
    <p:extLst>
      <p:ext uri="{BB962C8B-B14F-4D97-AF65-F5344CB8AC3E}">
        <p14:creationId xmlns:p14="http://schemas.microsoft.com/office/powerpoint/2010/main" val="294397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381000" y="990600"/>
            <a:ext cx="2819400" cy="4953000"/>
          </a:xfrm>
        </p:spPr>
        <p:txBody>
          <a:bodyPr vert="eaVert" rtlCol="0"/>
          <a:lstStyle/>
          <a:p>
            <a:pPr rtl="0"/>
            <a:r>
              <a:rPr lang="it-IT"/>
              <a:t>Fare clic per modificare lo stile del titolo dello schema</a:t>
            </a:r>
            <a:endParaRPr lang="en-US" dirty="0"/>
          </a:p>
        </p:txBody>
      </p:sp>
      <p:sp>
        <p:nvSpPr>
          <p:cNvPr id="3" name="Segnaposto testo verticale 2"/>
          <p:cNvSpPr>
            <a:spLocks noGrp="1"/>
          </p:cNvSpPr>
          <p:nvPr>
            <p:ph type="body" orient="vert" idx="1"/>
          </p:nvPr>
        </p:nvSpPr>
        <p:spPr>
          <a:xfrm>
            <a:off x="3867912" y="868680"/>
            <a:ext cx="7315200" cy="5120640"/>
          </a:xfrm>
        </p:spPr>
        <p:txBody>
          <a:bodyPr vert="eaVert" rtlCol="0" anchor="t"/>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7" name="Segnaposto data 6"/>
          <p:cNvSpPr>
            <a:spLocks noGrp="1"/>
          </p:cNvSpPr>
          <p:nvPr>
            <p:ph type="dt" sz="half" idx="10"/>
          </p:nvPr>
        </p:nvSpPr>
        <p:spPr/>
        <p:txBody>
          <a:bodyPr rtlCol="0"/>
          <a:lstStyle/>
          <a:p>
            <a:pPr rtl="0"/>
            <a:fld id="{B4FD62D5-E9CE-4451-A376-CCA0FDDBAFBB}" type="datetime1">
              <a:rPr lang="it-IT" smtClean="0"/>
              <a:t>11/11/2022</a:t>
            </a:fld>
            <a:endParaRPr lang="en-US" dirty="0"/>
          </a:p>
        </p:txBody>
      </p:sp>
      <p:sp>
        <p:nvSpPr>
          <p:cNvPr id="8" name="Segnaposto piè di pagina 7"/>
          <p:cNvSpPr>
            <a:spLocks noGrp="1"/>
          </p:cNvSpPr>
          <p:nvPr>
            <p:ph type="ftr" sz="quarter" idx="11"/>
          </p:nvPr>
        </p:nvSpPr>
        <p:spPr/>
        <p:txBody>
          <a:bodyPr rtlCol="0"/>
          <a:lstStyle/>
          <a:p>
            <a:pPr rtl="0"/>
            <a:endParaRPr lang="en-US" dirty="0"/>
          </a:p>
        </p:txBody>
      </p:sp>
      <p:sp>
        <p:nvSpPr>
          <p:cNvPr id="9" name="Segnaposto numero diapositiva 8"/>
          <p:cNvSpPr>
            <a:spLocks noGrp="1"/>
          </p:cNvSpPr>
          <p:nvPr>
            <p:ph type="sldNum" sz="quarter" idx="12"/>
          </p:nvPr>
        </p:nvSpPr>
        <p:spPr/>
        <p:txBody>
          <a:bodyPr rtlCol="0"/>
          <a:lstStyle/>
          <a:p>
            <a:pPr rtl="0"/>
            <a:fld id="{4FAB73BC-B049-4115-A692-8D63A059BFB8}" type="slidenum">
              <a:rPr lang="en-US" smtClean="0"/>
              <a:pPr rtl="0"/>
              <a:t>‹N›</a:t>
            </a:fld>
            <a:endParaRPr lang="en-US" dirty="0"/>
          </a:p>
        </p:txBody>
      </p:sp>
    </p:spTree>
    <p:extLst>
      <p:ext uri="{BB962C8B-B14F-4D97-AF65-F5344CB8AC3E}">
        <p14:creationId xmlns:p14="http://schemas.microsoft.com/office/powerpoint/2010/main" val="419719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en-US" dirty="0"/>
          </a:p>
        </p:txBody>
      </p:sp>
      <p:sp>
        <p:nvSpPr>
          <p:cNvPr id="3" name="Segnaposto contenuto 2"/>
          <p:cNvSpPr>
            <a:spLocks noGrp="1"/>
          </p:cNvSpPr>
          <p:nvPr>
            <p:ph idx="1"/>
          </p:nvPr>
        </p:nvSpPr>
        <p:spPr/>
        <p:txBody>
          <a:bodyPr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data 3"/>
          <p:cNvSpPr>
            <a:spLocks noGrp="1"/>
          </p:cNvSpPr>
          <p:nvPr>
            <p:ph type="dt" sz="half" idx="10"/>
          </p:nvPr>
        </p:nvSpPr>
        <p:spPr/>
        <p:txBody>
          <a:bodyPr rtlCol="0"/>
          <a:lstStyle/>
          <a:p>
            <a:pPr rtl="0"/>
            <a:fld id="{E47467CF-2C29-4EB4-9FEC-677AD4274B43}" type="datetime1">
              <a:rPr lang="it-IT" smtClean="0"/>
              <a:t>11/11/2022</a:t>
            </a:fld>
            <a:endParaRPr lang="en-US" dirty="0"/>
          </a:p>
        </p:txBody>
      </p:sp>
      <p:sp>
        <p:nvSpPr>
          <p:cNvPr id="5" name="Segnaposto piè di pagina 4"/>
          <p:cNvSpPr>
            <a:spLocks noGrp="1"/>
          </p:cNvSpPr>
          <p:nvPr>
            <p:ph type="ftr" sz="quarter" idx="11"/>
          </p:nvPr>
        </p:nvSpPr>
        <p:spPr/>
        <p:txBody>
          <a:bodyPr rtlCol="0"/>
          <a:lstStyle/>
          <a:p>
            <a:pPr rtl="0"/>
            <a:endParaRPr lang="en-US" dirty="0"/>
          </a:p>
        </p:txBody>
      </p:sp>
      <p:sp>
        <p:nvSpPr>
          <p:cNvPr id="6" name="Segnaposto numero diapositiva 5"/>
          <p:cNvSpPr>
            <a:spLocks noGrp="1"/>
          </p:cNvSpPr>
          <p:nvPr>
            <p:ph type="sldNum" sz="quarter" idx="12"/>
          </p:nvPr>
        </p:nvSpPr>
        <p:spPr/>
        <p:txBody>
          <a:bodyPr rtlCol="0"/>
          <a:lstStyle/>
          <a:p>
            <a:pPr rtl="0"/>
            <a:fld id="{4FAB73BC-B049-4115-A692-8D63A059BFB8}" type="slidenum">
              <a:rPr lang="en-US" smtClean="0"/>
              <a:pPr/>
              <a:t>‹N›</a:t>
            </a:fld>
            <a:endParaRPr lang="en-US" dirty="0"/>
          </a:p>
        </p:txBody>
      </p:sp>
    </p:spTree>
    <p:extLst>
      <p:ext uri="{BB962C8B-B14F-4D97-AF65-F5344CB8AC3E}">
        <p14:creationId xmlns:p14="http://schemas.microsoft.com/office/powerpoint/2010/main" val="318179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3867912" y="1298448"/>
            <a:ext cx="7315200" cy="3255264"/>
          </a:xfrm>
        </p:spPr>
        <p:txBody>
          <a:bodyPr rtlCol="0" anchor="b">
            <a:normAutofit/>
          </a:bodyPr>
          <a:lstStyle>
            <a:lvl1pPr>
              <a:defRPr sz="5900" b="0" spc="-100" baseline="0">
                <a:solidFill>
                  <a:schemeClr val="tx2">
                    <a:lumMod val="75000"/>
                  </a:schemeClr>
                </a:solidFill>
              </a:defRPr>
            </a:lvl1pPr>
          </a:lstStyle>
          <a:p>
            <a:pPr rtl="0"/>
            <a:r>
              <a:rPr lang="it-IT"/>
              <a:t>Fare clic per modificare lo stile del titolo dello schema</a:t>
            </a:r>
            <a:endParaRPr lang="en-US" dirty="0"/>
          </a:p>
        </p:txBody>
      </p:sp>
      <p:sp>
        <p:nvSpPr>
          <p:cNvPr id="3" name="Segnaposto testo 2"/>
          <p:cNvSpPr>
            <a:spLocks noGrp="1"/>
          </p:cNvSpPr>
          <p:nvPr>
            <p:ph type="body" idx="1"/>
          </p:nvPr>
        </p:nvSpPr>
        <p:spPr>
          <a:xfrm>
            <a:off x="3886200" y="4672584"/>
            <a:ext cx="7315200" cy="914400"/>
          </a:xfrm>
        </p:spPr>
        <p:txBody>
          <a:bodyPr rtlCol="0"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Modifica gli stili del testo dello schema</a:t>
            </a:r>
          </a:p>
        </p:txBody>
      </p:sp>
      <p:sp>
        <p:nvSpPr>
          <p:cNvPr id="4" name="Segnaposto data 3"/>
          <p:cNvSpPr>
            <a:spLocks noGrp="1"/>
          </p:cNvSpPr>
          <p:nvPr>
            <p:ph type="dt" sz="half" idx="10"/>
          </p:nvPr>
        </p:nvSpPr>
        <p:spPr/>
        <p:txBody>
          <a:bodyPr rtlCol="0"/>
          <a:lstStyle/>
          <a:p>
            <a:pPr rtl="0"/>
            <a:fld id="{407413D1-80EA-4858-B6D8-CBA310D9CF42}" type="datetime1">
              <a:rPr lang="it-IT" smtClean="0"/>
              <a:t>11/11/2022</a:t>
            </a:fld>
            <a:endParaRPr lang="en-US" dirty="0"/>
          </a:p>
        </p:txBody>
      </p:sp>
      <p:sp>
        <p:nvSpPr>
          <p:cNvPr id="5" name="Segnaposto piè di pagina 4"/>
          <p:cNvSpPr>
            <a:spLocks noGrp="1"/>
          </p:cNvSpPr>
          <p:nvPr>
            <p:ph type="ftr" sz="quarter" idx="11"/>
          </p:nvPr>
        </p:nvSpPr>
        <p:spPr/>
        <p:txBody>
          <a:bodyPr rtlCol="0"/>
          <a:lstStyle/>
          <a:p>
            <a:pPr rtl="0"/>
            <a:endParaRPr lang="en-US" dirty="0"/>
          </a:p>
        </p:txBody>
      </p:sp>
      <p:sp>
        <p:nvSpPr>
          <p:cNvPr id="6" name="Segnaposto numero diapositiva 5"/>
          <p:cNvSpPr>
            <a:spLocks noGrp="1"/>
          </p:cNvSpPr>
          <p:nvPr>
            <p:ph type="sldNum" sz="quarter" idx="12"/>
          </p:nvPr>
        </p:nvSpPr>
        <p:spPr/>
        <p:txBody>
          <a:bodyPr rtlCol="0"/>
          <a:lstStyle/>
          <a:p>
            <a:pPr rtl="0"/>
            <a:fld id="{4FAB73BC-B049-4115-A692-8D63A059BFB8}" type="slidenum">
              <a:rPr lang="en-US" smtClean="0"/>
              <a:pPr/>
              <a:t>‹N›</a:t>
            </a:fld>
            <a:endParaRPr lang="en-US" dirty="0"/>
          </a:p>
        </p:txBody>
      </p:sp>
    </p:spTree>
    <p:extLst>
      <p:ext uri="{BB962C8B-B14F-4D97-AF65-F5344CB8AC3E}">
        <p14:creationId xmlns:p14="http://schemas.microsoft.com/office/powerpoint/2010/main" val="41066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en-US" dirty="0"/>
          </a:p>
        </p:txBody>
      </p:sp>
      <p:sp>
        <p:nvSpPr>
          <p:cNvPr id="3" name="Segnaposto contenuto 2"/>
          <p:cNvSpPr>
            <a:spLocks noGrp="1"/>
          </p:cNvSpPr>
          <p:nvPr>
            <p:ph sz="half" idx="1"/>
          </p:nvPr>
        </p:nvSpPr>
        <p:spPr>
          <a:xfrm>
            <a:off x="3867912" y="868680"/>
            <a:ext cx="3474720" cy="512064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contenuto 3"/>
          <p:cNvSpPr>
            <a:spLocks noGrp="1"/>
          </p:cNvSpPr>
          <p:nvPr>
            <p:ph sz="half" idx="2"/>
          </p:nvPr>
        </p:nvSpPr>
        <p:spPr>
          <a:xfrm>
            <a:off x="7818120" y="868680"/>
            <a:ext cx="3474720" cy="512064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8" name="Segnaposto data 7"/>
          <p:cNvSpPr>
            <a:spLocks noGrp="1"/>
          </p:cNvSpPr>
          <p:nvPr>
            <p:ph type="dt" sz="half" idx="10"/>
          </p:nvPr>
        </p:nvSpPr>
        <p:spPr/>
        <p:txBody>
          <a:bodyPr rtlCol="0"/>
          <a:lstStyle/>
          <a:p>
            <a:pPr rtl="0"/>
            <a:fld id="{1737A7EB-C5C6-4325-B0EC-E412C27D5BE3}" type="datetime1">
              <a:rPr lang="it-IT" smtClean="0"/>
              <a:t>11/11/2022</a:t>
            </a:fld>
            <a:endParaRPr lang="en-US" dirty="0"/>
          </a:p>
        </p:txBody>
      </p:sp>
      <p:sp>
        <p:nvSpPr>
          <p:cNvPr id="9" name="Segnaposto piè di pagina 8"/>
          <p:cNvSpPr>
            <a:spLocks noGrp="1"/>
          </p:cNvSpPr>
          <p:nvPr>
            <p:ph type="ftr" sz="quarter" idx="11"/>
          </p:nvPr>
        </p:nvSpPr>
        <p:spPr/>
        <p:txBody>
          <a:bodyPr rtlCol="0"/>
          <a:lstStyle/>
          <a:p>
            <a:pPr rtl="0"/>
            <a:endParaRPr lang="en-US" dirty="0"/>
          </a:p>
        </p:txBody>
      </p:sp>
      <p:sp>
        <p:nvSpPr>
          <p:cNvPr id="10" name="Segnaposto numero diapositiva 9"/>
          <p:cNvSpPr>
            <a:spLocks noGrp="1"/>
          </p:cNvSpPr>
          <p:nvPr>
            <p:ph type="sldNum" sz="quarter" idx="12"/>
          </p:nvPr>
        </p:nvSpPr>
        <p:spPr/>
        <p:txBody>
          <a:bodyPr rtlCol="0"/>
          <a:lstStyle/>
          <a:p>
            <a:pPr rtl="0"/>
            <a:fld id="{4FAB73BC-B049-4115-A692-8D63A059BFB8}" type="slidenum">
              <a:rPr lang="en-US" smtClean="0"/>
              <a:pPr/>
              <a:t>‹N›</a:t>
            </a:fld>
            <a:endParaRPr lang="en-US" dirty="0"/>
          </a:p>
        </p:txBody>
      </p:sp>
    </p:spTree>
    <p:extLst>
      <p:ext uri="{BB962C8B-B14F-4D97-AF65-F5344CB8AC3E}">
        <p14:creationId xmlns:p14="http://schemas.microsoft.com/office/powerpoint/2010/main" val="1413777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p:txBody>
          <a:bodyPr rtlCol="0"/>
          <a:lstStyle/>
          <a:p>
            <a:pPr rtl="0"/>
            <a:r>
              <a:rPr lang="it-IT"/>
              <a:t>Fare clic per modificare lo stile del titolo dello schema</a:t>
            </a:r>
            <a:endParaRPr lang="en-US" dirty="0"/>
          </a:p>
        </p:txBody>
      </p:sp>
      <p:sp>
        <p:nvSpPr>
          <p:cNvPr id="3" name="Segnaposto testo 2"/>
          <p:cNvSpPr>
            <a:spLocks noGrp="1"/>
          </p:cNvSpPr>
          <p:nvPr>
            <p:ph type="body" idx="1"/>
          </p:nvPr>
        </p:nvSpPr>
        <p:spPr>
          <a:xfrm>
            <a:off x="3867912" y="1023586"/>
            <a:ext cx="3474720" cy="807720"/>
          </a:xfrm>
        </p:spPr>
        <p:txBody>
          <a:bodyPr rtlCol="0"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4" name="Segnaposto contenuto 3"/>
          <p:cNvSpPr>
            <a:spLocks noGrp="1"/>
          </p:cNvSpPr>
          <p:nvPr>
            <p:ph sz="half" idx="2"/>
          </p:nvPr>
        </p:nvSpPr>
        <p:spPr>
          <a:xfrm>
            <a:off x="3867912" y="1930936"/>
            <a:ext cx="3474720" cy="402336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5" name="Segnaposto testo 4"/>
          <p:cNvSpPr>
            <a:spLocks noGrp="1"/>
          </p:cNvSpPr>
          <p:nvPr>
            <p:ph type="body" sz="quarter" idx="3"/>
          </p:nvPr>
        </p:nvSpPr>
        <p:spPr>
          <a:xfrm>
            <a:off x="7818463" y="1023586"/>
            <a:ext cx="3474720" cy="813171"/>
          </a:xfrm>
        </p:spPr>
        <p:txBody>
          <a:bodyPr rtlCol="0"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6" name="Segnaposto contenuto 5"/>
          <p:cNvSpPr>
            <a:spLocks noGrp="1"/>
          </p:cNvSpPr>
          <p:nvPr>
            <p:ph sz="quarter" idx="4"/>
          </p:nvPr>
        </p:nvSpPr>
        <p:spPr>
          <a:xfrm>
            <a:off x="7818463" y="1930936"/>
            <a:ext cx="3474720" cy="402336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2" name="Segnaposto data 1"/>
          <p:cNvSpPr>
            <a:spLocks noGrp="1"/>
          </p:cNvSpPr>
          <p:nvPr>
            <p:ph type="dt" sz="half" idx="10"/>
          </p:nvPr>
        </p:nvSpPr>
        <p:spPr/>
        <p:txBody>
          <a:bodyPr rtlCol="0"/>
          <a:lstStyle/>
          <a:p>
            <a:pPr rtl="0"/>
            <a:fld id="{7819F9AE-DAD1-4517-B204-E4E9B1A98F61}" type="datetime1">
              <a:rPr lang="it-IT" smtClean="0"/>
              <a:t>11/11/2022</a:t>
            </a:fld>
            <a:endParaRPr lang="en-US" dirty="0"/>
          </a:p>
        </p:txBody>
      </p:sp>
      <p:sp>
        <p:nvSpPr>
          <p:cNvPr id="11" name="Segnaposto piè di pagina 10"/>
          <p:cNvSpPr>
            <a:spLocks noGrp="1"/>
          </p:cNvSpPr>
          <p:nvPr>
            <p:ph type="ftr" sz="quarter" idx="11"/>
          </p:nvPr>
        </p:nvSpPr>
        <p:spPr/>
        <p:txBody>
          <a:bodyPr rtlCol="0"/>
          <a:lstStyle/>
          <a:p>
            <a:pPr rtl="0"/>
            <a:endParaRPr lang="en-US" dirty="0"/>
          </a:p>
        </p:txBody>
      </p:sp>
      <p:sp>
        <p:nvSpPr>
          <p:cNvPr id="12" name="Segnaposto numero diapositiva 11"/>
          <p:cNvSpPr>
            <a:spLocks noGrp="1"/>
          </p:cNvSpPr>
          <p:nvPr>
            <p:ph type="sldNum" sz="quarter" idx="12"/>
          </p:nvPr>
        </p:nvSpPr>
        <p:spPr/>
        <p:txBody>
          <a:bodyPr rtlCol="0"/>
          <a:lstStyle/>
          <a:p>
            <a:pPr rtl="0"/>
            <a:fld id="{4FAB73BC-B049-4115-A692-8D63A059BFB8}" type="slidenum">
              <a:rPr lang="en-US" smtClean="0"/>
              <a:pPr rtl="0"/>
              <a:t>‹N›</a:t>
            </a:fld>
            <a:endParaRPr lang="en-US" dirty="0"/>
          </a:p>
        </p:txBody>
      </p:sp>
    </p:spTree>
    <p:extLst>
      <p:ext uri="{BB962C8B-B14F-4D97-AF65-F5344CB8AC3E}">
        <p14:creationId xmlns:p14="http://schemas.microsoft.com/office/powerpoint/2010/main" val="239466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olo 5"/>
          <p:cNvSpPr>
            <a:spLocks noGrp="1"/>
          </p:cNvSpPr>
          <p:nvPr>
            <p:ph type="title"/>
          </p:nvPr>
        </p:nvSpPr>
        <p:spPr/>
        <p:txBody>
          <a:bodyPr rtlCol="0"/>
          <a:lstStyle/>
          <a:p>
            <a:pPr rtl="0"/>
            <a:r>
              <a:rPr lang="it-IT"/>
              <a:t>Fare clic per modificare lo stile del titolo dello schema</a:t>
            </a:r>
            <a:endParaRPr lang="en-US" dirty="0"/>
          </a:p>
        </p:txBody>
      </p:sp>
      <p:sp>
        <p:nvSpPr>
          <p:cNvPr id="2" name="Segnaposto data 1"/>
          <p:cNvSpPr>
            <a:spLocks noGrp="1"/>
          </p:cNvSpPr>
          <p:nvPr>
            <p:ph type="dt" sz="half" idx="10"/>
          </p:nvPr>
        </p:nvSpPr>
        <p:spPr/>
        <p:txBody>
          <a:bodyPr rtlCol="0"/>
          <a:lstStyle/>
          <a:p>
            <a:pPr rtl="0"/>
            <a:fld id="{3980C02B-2784-4DFE-8159-8C4331A254D9}" type="datetime1">
              <a:rPr lang="it-IT" smtClean="0"/>
              <a:t>11/11/2022</a:t>
            </a:fld>
            <a:endParaRPr lang="en-US" dirty="0"/>
          </a:p>
        </p:txBody>
      </p:sp>
      <p:sp>
        <p:nvSpPr>
          <p:cNvPr id="7" name="Segnaposto piè di pagina 6"/>
          <p:cNvSpPr>
            <a:spLocks noGrp="1"/>
          </p:cNvSpPr>
          <p:nvPr>
            <p:ph type="ftr" sz="quarter" idx="11"/>
          </p:nvPr>
        </p:nvSpPr>
        <p:spPr/>
        <p:txBody>
          <a:bodyPr rtlCol="0"/>
          <a:lstStyle/>
          <a:p>
            <a:pPr rtl="0"/>
            <a:endParaRPr lang="en-US" dirty="0"/>
          </a:p>
        </p:txBody>
      </p:sp>
      <p:sp>
        <p:nvSpPr>
          <p:cNvPr id="8" name="Segnaposto numero diapositiva 7"/>
          <p:cNvSpPr>
            <a:spLocks noGrp="1"/>
          </p:cNvSpPr>
          <p:nvPr>
            <p:ph type="sldNum" sz="quarter" idx="12"/>
          </p:nvPr>
        </p:nvSpPr>
        <p:spPr/>
        <p:txBody>
          <a:bodyPr rtlCol="0"/>
          <a:lstStyle/>
          <a:p>
            <a:pPr rtl="0"/>
            <a:fld id="{4FAB73BC-B049-4115-A692-8D63A059BFB8}" type="slidenum">
              <a:rPr lang="en-US" smtClean="0"/>
              <a:pPr rtl="0"/>
              <a:t>‹N›</a:t>
            </a:fld>
            <a:endParaRPr lang="en-US" dirty="0"/>
          </a:p>
        </p:txBody>
      </p:sp>
    </p:spTree>
    <p:extLst>
      <p:ext uri="{BB962C8B-B14F-4D97-AF65-F5344CB8AC3E}">
        <p14:creationId xmlns:p14="http://schemas.microsoft.com/office/powerpoint/2010/main" val="63204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5" name="Segnaposto data 4"/>
          <p:cNvSpPr>
            <a:spLocks noGrp="1"/>
          </p:cNvSpPr>
          <p:nvPr>
            <p:ph type="dt" sz="half" idx="10"/>
          </p:nvPr>
        </p:nvSpPr>
        <p:spPr/>
        <p:txBody>
          <a:bodyPr rtlCol="0"/>
          <a:lstStyle/>
          <a:p>
            <a:pPr rtl="0"/>
            <a:fld id="{441946AF-7A0B-4FC6-883A-FD670389B048}" type="datetime1">
              <a:rPr lang="it-IT" smtClean="0"/>
              <a:t>11/11/2022</a:t>
            </a:fld>
            <a:endParaRPr lang="en-US" dirty="0"/>
          </a:p>
        </p:txBody>
      </p:sp>
      <p:sp>
        <p:nvSpPr>
          <p:cNvPr id="6" name="Segnaposto piè di pagina 5"/>
          <p:cNvSpPr>
            <a:spLocks noGrp="1"/>
          </p:cNvSpPr>
          <p:nvPr>
            <p:ph type="ftr" sz="quarter" idx="11"/>
          </p:nvPr>
        </p:nvSpPr>
        <p:spPr/>
        <p:txBody>
          <a:bodyPr rtlCol="0"/>
          <a:lstStyle/>
          <a:p>
            <a:pPr rtl="0"/>
            <a:endParaRPr lang="en-US" dirty="0"/>
          </a:p>
        </p:txBody>
      </p:sp>
      <p:sp>
        <p:nvSpPr>
          <p:cNvPr id="7" name="Segnaposto numero diapositiva 6"/>
          <p:cNvSpPr>
            <a:spLocks noGrp="1"/>
          </p:cNvSpPr>
          <p:nvPr>
            <p:ph type="sldNum" sz="quarter" idx="12"/>
          </p:nvPr>
        </p:nvSpPr>
        <p:spPr/>
        <p:txBody>
          <a:bodyPr rtlCol="0"/>
          <a:lstStyle/>
          <a:p>
            <a:pPr rtl="0"/>
            <a:fld id="{4FAB73BC-B049-4115-A692-8D63A059BFB8}" type="slidenum">
              <a:rPr lang="en-US" smtClean="0"/>
              <a:pPr/>
              <a:t>‹N›</a:t>
            </a:fld>
            <a:endParaRPr lang="en-US" dirty="0"/>
          </a:p>
        </p:txBody>
      </p:sp>
    </p:spTree>
    <p:extLst>
      <p:ext uri="{BB962C8B-B14F-4D97-AF65-F5344CB8AC3E}">
        <p14:creationId xmlns:p14="http://schemas.microsoft.com/office/powerpoint/2010/main" val="21649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56032" y="1143000"/>
            <a:ext cx="2834640" cy="2377440"/>
          </a:xfrm>
        </p:spPr>
        <p:txBody>
          <a:bodyPr rtlCol="0" anchor="b">
            <a:normAutofit/>
          </a:bodyPr>
          <a:lstStyle>
            <a:lvl1pPr>
              <a:defRPr sz="3200" b="0" baseline="0"/>
            </a:lvl1pPr>
          </a:lstStyle>
          <a:p>
            <a:pPr rtl="0"/>
            <a:r>
              <a:rPr lang="it-IT"/>
              <a:t>Fare clic per modificare lo stile del titolo dello schema</a:t>
            </a:r>
            <a:endParaRPr lang="en-US" dirty="0"/>
          </a:p>
        </p:txBody>
      </p:sp>
      <p:sp>
        <p:nvSpPr>
          <p:cNvPr id="3" name="Segnaposto contenuto 2"/>
          <p:cNvSpPr>
            <a:spLocks noGrp="1"/>
          </p:cNvSpPr>
          <p:nvPr>
            <p:ph idx="1"/>
          </p:nvPr>
        </p:nvSpPr>
        <p:spPr>
          <a:xfrm>
            <a:off x="3906981"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testo 3"/>
          <p:cNvSpPr>
            <a:spLocks noGrp="1"/>
          </p:cNvSpPr>
          <p:nvPr>
            <p:ph type="body" sz="half" idx="2"/>
          </p:nvPr>
        </p:nvSpPr>
        <p:spPr>
          <a:xfrm>
            <a:off x="256032" y="3494176"/>
            <a:ext cx="2834640" cy="2321990"/>
          </a:xfrm>
        </p:spPr>
        <p:txBody>
          <a:bodyPr rtlCol="0"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Modifica gli stili del testo dello schema</a:t>
            </a:r>
          </a:p>
        </p:txBody>
      </p:sp>
      <p:sp>
        <p:nvSpPr>
          <p:cNvPr id="8" name="Segnaposto data 7"/>
          <p:cNvSpPr>
            <a:spLocks noGrp="1"/>
          </p:cNvSpPr>
          <p:nvPr>
            <p:ph type="dt" sz="half" idx="10"/>
          </p:nvPr>
        </p:nvSpPr>
        <p:spPr/>
        <p:txBody>
          <a:bodyPr rtlCol="0"/>
          <a:lstStyle/>
          <a:p>
            <a:pPr rtl="0"/>
            <a:fld id="{5056FF9D-AB9F-41D3-9657-D508D4C11080}" type="datetime1">
              <a:rPr lang="it-IT" smtClean="0"/>
              <a:t>11/11/2022</a:t>
            </a:fld>
            <a:endParaRPr lang="en-US" dirty="0"/>
          </a:p>
        </p:txBody>
      </p:sp>
      <p:sp>
        <p:nvSpPr>
          <p:cNvPr id="9" name="Segnaposto piè di pagina 8"/>
          <p:cNvSpPr>
            <a:spLocks noGrp="1"/>
          </p:cNvSpPr>
          <p:nvPr>
            <p:ph type="ftr" sz="quarter" idx="11"/>
          </p:nvPr>
        </p:nvSpPr>
        <p:spPr/>
        <p:txBody>
          <a:bodyPr rtlCol="0"/>
          <a:lstStyle/>
          <a:p>
            <a:pPr rtl="0"/>
            <a:endParaRPr lang="en-US" dirty="0"/>
          </a:p>
        </p:txBody>
      </p:sp>
      <p:sp>
        <p:nvSpPr>
          <p:cNvPr id="10" name="Segnaposto numero diapositiva 9"/>
          <p:cNvSpPr>
            <a:spLocks noGrp="1"/>
          </p:cNvSpPr>
          <p:nvPr>
            <p:ph type="sldNum" sz="quarter" idx="12"/>
          </p:nvPr>
        </p:nvSpPr>
        <p:spPr/>
        <p:txBody>
          <a:bodyPr rtlCol="0"/>
          <a:lstStyle/>
          <a:p>
            <a:pPr rtl="0"/>
            <a:fld id="{4FAB73BC-B049-4115-A692-8D63A059BFB8}" type="slidenum">
              <a:rPr lang="en-US" smtClean="0"/>
              <a:pPr/>
              <a:t>‹N›</a:t>
            </a:fld>
            <a:endParaRPr lang="en-US" dirty="0"/>
          </a:p>
        </p:txBody>
      </p:sp>
      <p:sp>
        <p:nvSpPr>
          <p:cNvPr id="11" name="Segnaposto contenuto 2">
            <a:extLst>
              <a:ext uri="{FF2B5EF4-FFF2-40B4-BE49-F238E27FC236}">
                <a16:creationId xmlns:a16="http://schemas.microsoft.com/office/drawing/2014/main" id="{87B0DF2F-DAFD-4616-9E25-0C28D75BF306}"/>
              </a:ext>
            </a:extLst>
          </p:cNvPr>
          <p:cNvSpPr>
            <a:spLocks noGrp="1"/>
          </p:cNvSpPr>
          <p:nvPr>
            <p:ph idx="13"/>
          </p:nvPr>
        </p:nvSpPr>
        <p:spPr>
          <a:xfrm>
            <a:off x="6491805"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12" name="Segnaposto contenuto 2">
            <a:extLst>
              <a:ext uri="{FF2B5EF4-FFF2-40B4-BE49-F238E27FC236}">
                <a16:creationId xmlns:a16="http://schemas.microsoft.com/office/drawing/2014/main" id="{336DA0F9-D851-437C-A45B-EC125A3D3DB3}"/>
              </a:ext>
            </a:extLst>
          </p:cNvPr>
          <p:cNvSpPr>
            <a:spLocks noGrp="1"/>
          </p:cNvSpPr>
          <p:nvPr>
            <p:ph idx="14"/>
          </p:nvPr>
        </p:nvSpPr>
        <p:spPr>
          <a:xfrm>
            <a:off x="9076629"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6" name="Segnaposto testo 5">
            <a:extLst>
              <a:ext uri="{FF2B5EF4-FFF2-40B4-BE49-F238E27FC236}">
                <a16:creationId xmlns:a16="http://schemas.microsoft.com/office/drawing/2014/main" id="{0FF0BA98-3AB4-4D88-B1C2-6279BCACFAD9}"/>
              </a:ext>
            </a:extLst>
          </p:cNvPr>
          <p:cNvSpPr>
            <a:spLocks noGrp="1"/>
          </p:cNvSpPr>
          <p:nvPr>
            <p:ph type="body" sz="quarter" idx="15"/>
          </p:nvPr>
        </p:nvSpPr>
        <p:spPr>
          <a:xfrm>
            <a:off x="3887792" y="3971924"/>
            <a:ext cx="2477419" cy="803275"/>
          </a:xfrm>
        </p:spPr>
        <p:txBody>
          <a:bodyPr rtlCol="0"/>
          <a:lstStyle>
            <a:lvl1pPr marL="0" indent="0">
              <a:buNone/>
              <a:defRPr/>
            </a:lvl1pPr>
          </a:lstStyle>
          <a:p>
            <a:pPr lvl="0" rtl="0"/>
            <a:r>
              <a:rPr lang="it-IT"/>
              <a:t>Modifica gli stili del testo dello schema</a:t>
            </a:r>
          </a:p>
        </p:txBody>
      </p:sp>
      <p:sp>
        <p:nvSpPr>
          <p:cNvPr id="13" name="Segnaposto testo 5">
            <a:extLst>
              <a:ext uri="{FF2B5EF4-FFF2-40B4-BE49-F238E27FC236}">
                <a16:creationId xmlns:a16="http://schemas.microsoft.com/office/drawing/2014/main" id="{D9DEF72B-B924-4A0D-8C83-3B370632C0D3}"/>
              </a:ext>
            </a:extLst>
          </p:cNvPr>
          <p:cNvSpPr>
            <a:spLocks noGrp="1"/>
          </p:cNvSpPr>
          <p:nvPr>
            <p:ph type="body" sz="quarter" idx="16"/>
          </p:nvPr>
        </p:nvSpPr>
        <p:spPr>
          <a:xfrm>
            <a:off x="6472616" y="3971925"/>
            <a:ext cx="2477419" cy="803275"/>
          </a:xfrm>
        </p:spPr>
        <p:txBody>
          <a:bodyPr rtlCol="0"/>
          <a:lstStyle>
            <a:lvl1pPr marL="0" indent="0">
              <a:buNone/>
              <a:defRPr/>
            </a:lvl1pPr>
          </a:lstStyle>
          <a:p>
            <a:pPr lvl="0" rtl="0"/>
            <a:r>
              <a:rPr lang="it-IT"/>
              <a:t>Modifica gli stili del testo dello schema</a:t>
            </a:r>
          </a:p>
        </p:txBody>
      </p:sp>
      <p:sp>
        <p:nvSpPr>
          <p:cNvPr id="14" name="Segnaposto testo 5">
            <a:extLst>
              <a:ext uri="{FF2B5EF4-FFF2-40B4-BE49-F238E27FC236}">
                <a16:creationId xmlns:a16="http://schemas.microsoft.com/office/drawing/2014/main" id="{E9D30C54-E9E8-4300-8DA4-352DB3A71A4F}"/>
              </a:ext>
            </a:extLst>
          </p:cNvPr>
          <p:cNvSpPr>
            <a:spLocks noGrp="1"/>
          </p:cNvSpPr>
          <p:nvPr>
            <p:ph type="body" sz="quarter" idx="17"/>
          </p:nvPr>
        </p:nvSpPr>
        <p:spPr>
          <a:xfrm>
            <a:off x="9070240" y="3971924"/>
            <a:ext cx="2458230" cy="803275"/>
          </a:xfrm>
        </p:spPr>
        <p:txBody>
          <a:bodyPr rtlCol="0"/>
          <a:lstStyle>
            <a:lvl1pPr marL="0" indent="0">
              <a:buNone/>
              <a:defRPr/>
            </a:lvl1pPr>
          </a:lstStyle>
          <a:p>
            <a:pPr lvl="0" rtl="0"/>
            <a:r>
              <a:rPr lang="it-IT"/>
              <a:t>Modifica gli stili del testo dello schema</a:t>
            </a:r>
          </a:p>
        </p:txBody>
      </p:sp>
    </p:spTree>
    <p:extLst>
      <p:ext uri="{BB962C8B-B14F-4D97-AF65-F5344CB8AC3E}">
        <p14:creationId xmlns:p14="http://schemas.microsoft.com/office/powerpoint/2010/main" val="207508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56032" y="1143000"/>
            <a:ext cx="2834640" cy="2377440"/>
          </a:xfrm>
        </p:spPr>
        <p:txBody>
          <a:bodyPr rtlCol="0" anchor="b">
            <a:normAutofit/>
          </a:bodyPr>
          <a:lstStyle>
            <a:lvl1pPr>
              <a:defRPr sz="3200" b="0"/>
            </a:lvl1pPr>
          </a:lstStyle>
          <a:p>
            <a:pPr rtl="0"/>
            <a:r>
              <a:rPr lang="it-IT"/>
              <a:t>Fare clic per modificare lo stile del titolo dello schema</a:t>
            </a:r>
            <a:endParaRPr lang="en-US" dirty="0"/>
          </a:p>
        </p:txBody>
      </p:sp>
      <p:sp>
        <p:nvSpPr>
          <p:cNvPr id="3" name="Segnaposto immagine 2"/>
          <p:cNvSpPr>
            <a:spLocks noGrp="1" noChangeAspect="1"/>
          </p:cNvSpPr>
          <p:nvPr>
            <p:ph type="pic" idx="1"/>
          </p:nvPr>
        </p:nvSpPr>
        <p:spPr>
          <a:xfrm>
            <a:off x="3570644" y="767419"/>
            <a:ext cx="8115230" cy="5330952"/>
          </a:xfrm>
          <a:solidFill>
            <a:schemeClr val="bg1">
              <a:lumMod val="75000"/>
            </a:schemeClr>
          </a:solidFill>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en-US" dirty="0"/>
          </a:p>
        </p:txBody>
      </p:sp>
      <p:sp>
        <p:nvSpPr>
          <p:cNvPr id="4" name="Segnaposto testo 3"/>
          <p:cNvSpPr>
            <a:spLocks noGrp="1"/>
          </p:cNvSpPr>
          <p:nvPr>
            <p:ph type="body" sz="half" idx="2"/>
          </p:nvPr>
        </p:nvSpPr>
        <p:spPr>
          <a:xfrm>
            <a:off x="256032" y="3493008"/>
            <a:ext cx="2834640" cy="2322576"/>
          </a:xfrm>
        </p:spPr>
        <p:txBody>
          <a:bodyPr rtlCol="0"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Modifica gli stili del testo dello schema</a:t>
            </a:r>
          </a:p>
        </p:txBody>
      </p:sp>
      <p:sp>
        <p:nvSpPr>
          <p:cNvPr id="8" name="Segnaposto data 7"/>
          <p:cNvSpPr>
            <a:spLocks noGrp="1"/>
          </p:cNvSpPr>
          <p:nvPr>
            <p:ph type="dt" sz="half" idx="10"/>
          </p:nvPr>
        </p:nvSpPr>
        <p:spPr/>
        <p:txBody>
          <a:bodyPr rtlCol="0"/>
          <a:lstStyle/>
          <a:p>
            <a:pPr rtl="0"/>
            <a:fld id="{96200957-CD5F-4DE4-96C3-6DBBC5BFD2B1}" type="datetime1">
              <a:rPr lang="it-IT" smtClean="0"/>
              <a:t>11/11/2022</a:t>
            </a:fld>
            <a:endParaRPr lang="en-US" dirty="0"/>
          </a:p>
        </p:txBody>
      </p:sp>
      <p:sp>
        <p:nvSpPr>
          <p:cNvPr id="9" name="Segnaposto piè di pagina 8"/>
          <p:cNvSpPr>
            <a:spLocks noGrp="1"/>
          </p:cNvSpPr>
          <p:nvPr>
            <p:ph type="ftr" sz="quarter" idx="11"/>
          </p:nvPr>
        </p:nvSpPr>
        <p:spPr>
          <a:xfrm>
            <a:off x="3499101" y="6356350"/>
            <a:ext cx="5911517" cy="365125"/>
          </a:xfrm>
        </p:spPr>
        <p:txBody>
          <a:bodyPr rtlCol="0"/>
          <a:lstStyle/>
          <a:p>
            <a:pPr rtl="0"/>
            <a:endParaRPr lang="en-US" dirty="0"/>
          </a:p>
        </p:txBody>
      </p:sp>
      <p:sp>
        <p:nvSpPr>
          <p:cNvPr id="10" name="Segnaposto numero diapositiva 9"/>
          <p:cNvSpPr>
            <a:spLocks noGrp="1"/>
          </p:cNvSpPr>
          <p:nvPr>
            <p:ph type="sldNum" sz="quarter" idx="12"/>
          </p:nvPr>
        </p:nvSpPr>
        <p:spPr/>
        <p:txBody>
          <a:bodyPr rtlCol="0"/>
          <a:lstStyle/>
          <a:p>
            <a:pPr rtl="0"/>
            <a:fld id="{4FAB73BC-B049-4115-A692-8D63A059BFB8}" type="slidenum">
              <a:rPr lang="en-US" smtClean="0"/>
              <a:pPr/>
              <a:t>‹N›</a:t>
            </a:fld>
            <a:endParaRPr lang="en-US" dirty="0"/>
          </a:p>
        </p:txBody>
      </p:sp>
    </p:spTree>
    <p:extLst>
      <p:ext uri="{BB962C8B-B14F-4D97-AF65-F5344CB8AC3E}">
        <p14:creationId xmlns:p14="http://schemas.microsoft.com/office/powerpoint/2010/main" val="305941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egnaposto titolo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pPr rtl="0"/>
            <a:r>
              <a:rPr lang="it"/>
              <a:t>Fare clic per modificare lo stile del titolo</a:t>
            </a:r>
            <a:endParaRPr lang="en-US" dirty="0"/>
          </a:p>
        </p:txBody>
      </p:sp>
      <p:sp>
        <p:nvSpPr>
          <p:cNvPr id="38" name="Rettangolo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testo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rtl="0"/>
            <a:r>
              <a:rPr lang="it"/>
              <a:t>Modifica gli stili del testo dello schema</a:t>
            </a:r>
          </a:p>
          <a:p>
            <a:pPr lvl="1" rtl="0"/>
            <a:r>
              <a:rPr lang="it"/>
              <a:t>Secondo livello</a:t>
            </a:r>
          </a:p>
          <a:p>
            <a:pPr lvl="2" rtl="0"/>
            <a:r>
              <a:rPr lang="it"/>
              <a:t>Terzo livello</a:t>
            </a:r>
          </a:p>
          <a:p>
            <a:pPr lvl="3" rtl="0"/>
            <a:r>
              <a:rPr lang="it"/>
              <a:t>Quarto livello</a:t>
            </a:r>
          </a:p>
          <a:p>
            <a:pPr lvl="4" rtl="0"/>
            <a:r>
              <a:rPr lang="it"/>
              <a:t>Quinto livello</a:t>
            </a:r>
            <a:endParaRPr lang="en-US" dirty="0"/>
          </a:p>
        </p:txBody>
      </p:sp>
      <p:sp>
        <p:nvSpPr>
          <p:cNvPr id="4" name="Segnaposto data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rtl="0"/>
            <a:fld id="{E37AD844-4346-46AE-A3E3-3C3B92AAEEE6}" type="datetime1">
              <a:rPr lang="it-IT" smtClean="0"/>
              <a:t>11/11/2022</a:t>
            </a:fld>
            <a:endParaRPr lang="en-US" dirty="0"/>
          </a:p>
        </p:txBody>
      </p:sp>
      <p:sp>
        <p:nvSpPr>
          <p:cNvPr id="5" name="Segnaposto piè di pagina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rtl="0"/>
            <a:endParaRPr lang="en-US" dirty="0"/>
          </a:p>
        </p:txBody>
      </p:sp>
      <p:sp>
        <p:nvSpPr>
          <p:cNvPr id="6" name="Segnaposto numero diapositiva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rtl="0"/>
            <a:fld id="{4FAB73BC-B049-4115-A692-8D63A059BFB8}" type="slidenum">
              <a:rPr lang="en-US" smtClean="0"/>
              <a:pPr rtl="0"/>
              <a:t>‹N›</a:t>
            </a:fld>
            <a:endParaRPr lang="en-US" dirty="0"/>
          </a:p>
        </p:txBody>
      </p:sp>
    </p:spTree>
    <p:extLst>
      <p:ext uri="{BB962C8B-B14F-4D97-AF65-F5344CB8AC3E}">
        <p14:creationId xmlns:p14="http://schemas.microsoft.com/office/powerpoint/2010/main" val="4359396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chart" Target="../charts/chart15.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chart" Target="../charts/chart19.xml"/></Relationships>
</file>

<file path=ppt/slides/_rels/slide16.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www.youtube.com/watch?v=rYQnFUyv3bo" TargetMode="External"/></Relationships>
</file>

<file path=ppt/slides/_rels/slide1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image" Target="../media/image41.jf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hyperlink" Target="https://it.wikipedia.org/wiki/Dalida" TargetMode="External"/></Relationships>
</file>

<file path=ppt/slides/_rels/slide27.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chart" Target="../charts/chart6.xml"/><Relationship Id="rId7" Type="http://schemas.openxmlformats.org/officeDocument/2006/relationships/image" Target="../media/image8.jpg"/><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chart" Target="../charts/chart8.xml"/><Relationship Id="rId4" Type="http://schemas.openxmlformats.org/officeDocument/2006/relationships/chart" Target="../charts/chart7.xml"/><Relationship Id="rId9" Type="http://schemas.openxmlformats.org/officeDocument/2006/relationships/image" Target="../media/image10.jp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ttangolo 9">
            <a:extLst>
              <a:ext uri="{FF2B5EF4-FFF2-40B4-BE49-F238E27FC236}">
                <a16:creationId xmlns:a16="http://schemas.microsoft.com/office/drawing/2014/main" id="{8869841E-71E7-4F51-8E6F-5E8A5E375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5" name="Immagine 4">
            <a:extLst>
              <a:ext uri="{FF2B5EF4-FFF2-40B4-BE49-F238E27FC236}">
                <a16:creationId xmlns:a16="http://schemas.microsoft.com/office/drawing/2014/main" id="{A3A2E0DA-DA21-447D-AD1F-3DB915DD051B}"/>
              </a:ext>
            </a:extLst>
          </p:cNvPr>
          <p:cNvPicPr>
            <a:picLocks noChangeAspect="1"/>
          </p:cNvPicPr>
          <p:nvPr/>
        </p:nvPicPr>
        <p:blipFill>
          <a:blip r:embed="rId2"/>
          <a:stretch>
            <a:fillRect/>
          </a:stretch>
        </p:blipFill>
        <p:spPr>
          <a:xfrm>
            <a:off x="2484141" y="-4572"/>
            <a:ext cx="9715771" cy="6858000"/>
          </a:xfrm>
          <a:prstGeom prst="rect">
            <a:avLst/>
          </a:prstGeom>
        </p:spPr>
      </p:pic>
      <p:sp>
        <p:nvSpPr>
          <p:cNvPr id="12" name="Rettangolo 11">
            <a:extLst>
              <a:ext uri="{FF2B5EF4-FFF2-40B4-BE49-F238E27FC236}">
                <a16:creationId xmlns:a16="http://schemas.microsoft.com/office/drawing/2014/main" id="{594B067E-A161-4B29-A8FA-FEEB1944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7D6CA50C-1A88-4B3F-A34F-FE199F4205A2}"/>
              </a:ext>
            </a:extLst>
          </p:cNvPr>
          <p:cNvSpPr>
            <a:spLocks noGrp="1"/>
          </p:cNvSpPr>
          <p:nvPr>
            <p:ph type="ctrTitle"/>
          </p:nvPr>
        </p:nvSpPr>
        <p:spPr>
          <a:xfrm>
            <a:off x="291414" y="1665942"/>
            <a:ext cx="2029701" cy="891078"/>
          </a:xfrm>
        </p:spPr>
        <p:txBody>
          <a:bodyPr rtlCol="0">
            <a:normAutofit/>
          </a:bodyPr>
          <a:lstStyle/>
          <a:p>
            <a:pPr rtl="0"/>
            <a:r>
              <a:rPr lang="it-IT" sz="4800" dirty="0">
                <a:latin typeface="Bahnschrift SemiBold" panose="020B0502040204020203" pitchFamily="34" charset="0"/>
                <a:ea typeface="Artifakt Element Black" panose="020B0A03050000020004" pitchFamily="34" charset="0"/>
              </a:rPr>
              <a:t>Liguria</a:t>
            </a:r>
            <a:endParaRPr lang="it" sz="4800" dirty="0">
              <a:latin typeface="Bahnschrift SemiBold" panose="020B0502040204020203" pitchFamily="34" charset="0"/>
              <a:ea typeface="Artifakt Element Black" panose="020B0A03050000020004" pitchFamily="34" charset="0"/>
            </a:endParaRPr>
          </a:p>
        </p:txBody>
      </p:sp>
      <p:sp>
        <p:nvSpPr>
          <p:cNvPr id="3" name="Sottotitolo 2">
            <a:extLst>
              <a:ext uri="{FF2B5EF4-FFF2-40B4-BE49-F238E27FC236}">
                <a16:creationId xmlns:a16="http://schemas.microsoft.com/office/drawing/2014/main" id="{C9CC2D51-705E-403A-AC0E-9157DC5513A8}"/>
              </a:ext>
            </a:extLst>
          </p:cNvPr>
          <p:cNvSpPr>
            <a:spLocks noGrp="1"/>
          </p:cNvSpPr>
          <p:nvPr>
            <p:ph type="subTitle" idx="1"/>
          </p:nvPr>
        </p:nvSpPr>
        <p:spPr>
          <a:xfrm>
            <a:off x="3061981" y="5243119"/>
            <a:ext cx="1484305" cy="610969"/>
          </a:xfrm>
        </p:spPr>
        <p:txBody>
          <a:bodyPr rtlCol="0">
            <a:normAutofit/>
          </a:bodyPr>
          <a:lstStyle/>
          <a:p>
            <a:pPr algn="r">
              <a:lnSpc>
                <a:spcPct val="120000"/>
              </a:lnSpc>
              <a:spcBef>
                <a:spcPts val="0"/>
              </a:spcBef>
            </a:pPr>
            <a:r>
              <a:rPr lang="en-US" sz="1400" dirty="0">
                <a:latin typeface="Arial Narrow" panose="020B0606020202030204" pitchFamily="34" charset="0"/>
                <a:cs typeface="Calibri" panose="020F0502020204030204" pitchFamily="34" charset="0"/>
              </a:rPr>
              <a:t>Giulio Tognetto 2^A</a:t>
            </a:r>
          </a:p>
          <a:p>
            <a:pPr algn="r">
              <a:lnSpc>
                <a:spcPct val="120000"/>
              </a:lnSpc>
              <a:spcBef>
                <a:spcPts val="0"/>
              </a:spcBef>
            </a:pPr>
            <a:r>
              <a:rPr lang="en-US" sz="1400" dirty="0">
                <a:latin typeface="Arial Narrow" panose="020B0606020202030204" pitchFamily="34" charset="0"/>
                <a:cs typeface="Calibri" panose="020F0502020204030204" pitchFamily="34" charset="0"/>
              </a:rPr>
              <a:t>A.s 2022-2023</a:t>
            </a:r>
          </a:p>
        </p:txBody>
      </p:sp>
      <p:sp>
        <p:nvSpPr>
          <p:cNvPr id="14" name="Rettangolo 13">
            <a:extLst>
              <a:ext uri="{FF2B5EF4-FFF2-40B4-BE49-F238E27FC236}">
                <a16:creationId xmlns:a16="http://schemas.microsoft.com/office/drawing/2014/main" id="{C20C741F-0826-4AB6-A92E-AB4EB5021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5828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tangolo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CasellaDiTesto 14">
            <a:extLst>
              <a:ext uri="{FF2B5EF4-FFF2-40B4-BE49-F238E27FC236}">
                <a16:creationId xmlns:a16="http://schemas.microsoft.com/office/drawing/2014/main" id="{6E6863FD-9F55-4864-B717-0D763B2A3C69}"/>
              </a:ext>
            </a:extLst>
          </p:cNvPr>
          <p:cNvSpPr txBox="1"/>
          <p:nvPr/>
        </p:nvSpPr>
        <p:spPr>
          <a:xfrm>
            <a:off x="304645" y="2118538"/>
            <a:ext cx="184731"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2F2B20"/>
              </a:solidFill>
              <a:effectLst/>
              <a:uLnTx/>
              <a:uFillTx/>
              <a:latin typeface="Corbel" panose="020B0503020204020204"/>
              <a:ea typeface="+mn-ea"/>
              <a:cs typeface="+mn-cs"/>
            </a:endParaRPr>
          </a:p>
        </p:txBody>
      </p:sp>
      <p:graphicFrame>
        <p:nvGraphicFramePr>
          <p:cNvPr id="14" name="Segnaposto contenuto 7" descr="Grafico">
            <a:extLst>
              <a:ext uri="{FF2B5EF4-FFF2-40B4-BE49-F238E27FC236}">
                <a16:creationId xmlns:a16="http://schemas.microsoft.com/office/drawing/2014/main" id="{1512D16F-0ED4-4CD4-87C9-24E8201E89A1}"/>
              </a:ext>
            </a:extLst>
          </p:cNvPr>
          <p:cNvGraphicFramePr>
            <a:graphicFrameLocks/>
          </p:cNvGraphicFramePr>
          <p:nvPr>
            <p:extLst>
              <p:ext uri="{D42A27DB-BD31-4B8C-83A1-F6EECF244321}">
                <p14:modId xmlns:p14="http://schemas.microsoft.com/office/powerpoint/2010/main" val="2497933728"/>
              </p:ext>
            </p:extLst>
          </p:nvPr>
        </p:nvGraphicFramePr>
        <p:xfrm>
          <a:off x="-2" y="742174"/>
          <a:ext cx="5608255"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304645" y="1123837"/>
            <a:ext cx="4998963" cy="1255469"/>
          </a:xfrm>
        </p:spPr>
        <p:txBody>
          <a:bodyPr rtlCol="0">
            <a:normAutofit/>
          </a:bodyPr>
          <a:lstStyle/>
          <a:p>
            <a:pPr rtl="0"/>
            <a:r>
              <a:rPr lang="en-US" dirty="0">
                <a:latin typeface="Bahnschrift SemiBold" panose="020B0502040204020203" pitchFamily="34" charset="0"/>
              </a:rPr>
              <a:t>Fauna: </a:t>
            </a:r>
            <a:r>
              <a:rPr lang="en-US" dirty="0" err="1">
                <a:latin typeface="Bahnschrift SemiBold" panose="020B0502040204020203" pitchFamily="34" charset="0"/>
              </a:rPr>
              <a:t>Uccelli</a:t>
            </a:r>
            <a:r>
              <a:rPr lang="en-US" dirty="0">
                <a:latin typeface="Bahnschrift SemiBold" panose="020B0502040204020203" pitchFamily="34" charset="0"/>
              </a:rPr>
              <a:t> e </a:t>
            </a:r>
            <a:r>
              <a:rPr lang="en-US" dirty="0" err="1">
                <a:latin typeface="Bahnschrift SemiBold" panose="020B0502040204020203" pitchFamily="34" charset="0"/>
              </a:rPr>
              <a:t>insetti</a:t>
            </a:r>
            <a:endParaRPr lang="it" dirty="0">
              <a:latin typeface="Bahnschrift SemiBold" panose="020B0502040204020203" pitchFamily="34" charset="0"/>
            </a:endParaRPr>
          </a:p>
        </p:txBody>
      </p:sp>
      <p:sp>
        <p:nvSpPr>
          <p:cNvPr id="5" name="CasellaDiTesto 4">
            <a:extLst>
              <a:ext uri="{FF2B5EF4-FFF2-40B4-BE49-F238E27FC236}">
                <a16:creationId xmlns:a16="http://schemas.microsoft.com/office/drawing/2014/main" id="{F5A37E12-26A7-40EF-A65F-52C9ACF20B2D}"/>
              </a:ext>
            </a:extLst>
          </p:cNvPr>
          <p:cNvSpPr txBox="1"/>
          <p:nvPr/>
        </p:nvSpPr>
        <p:spPr>
          <a:xfrm>
            <a:off x="489376" y="2118538"/>
            <a:ext cx="4814232" cy="2523768"/>
          </a:xfrm>
          <a:prstGeom prst="rect">
            <a:avLst/>
          </a:prstGeom>
          <a:noFill/>
        </p:spPr>
        <p:txBody>
          <a:bodyPr wrap="square" rtlCol="0">
            <a:spAutoFit/>
          </a:bodyPr>
          <a:lstStyle/>
          <a:p>
            <a:r>
              <a:rPr lang="it-IT" sz="1400" dirty="0">
                <a:solidFill>
                  <a:schemeClr val="bg1"/>
                </a:solidFill>
              </a:rPr>
              <a:t>Tra gli uccelli  si possono trovare </a:t>
            </a:r>
            <a:r>
              <a:rPr lang="it-IT" sz="1400" b="1" dirty="0">
                <a:solidFill>
                  <a:schemeClr val="bg1"/>
                </a:solidFill>
              </a:rPr>
              <a:t>falchi pellegrini </a:t>
            </a:r>
            <a:r>
              <a:rPr lang="it-IT" sz="1400" dirty="0">
                <a:solidFill>
                  <a:schemeClr val="bg1"/>
                </a:solidFill>
              </a:rPr>
              <a:t>e alcuni esemplari di </a:t>
            </a:r>
            <a:r>
              <a:rPr lang="it-IT" sz="1400" b="1" dirty="0">
                <a:solidFill>
                  <a:schemeClr val="bg1"/>
                </a:solidFill>
              </a:rPr>
              <a:t>aquile reali</a:t>
            </a:r>
            <a:r>
              <a:rPr lang="it-IT" sz="1400" dirty="0">
                <a:solidFill>
                  <a:schemeClr val="bg1"/>
                </a:solidFill>
              </a:rPr>
              <a:t>. </a:t>
            </a:r>
          </a:p>
          <a:p>
            <a:endParaRPr lang="it-IT" sz="1400" dirty="0">
              <a:solidFill>
                <a:schemeClr val="bg1"/>
              </a:solidFill>
            </a:endParaRPr>
          </a:p>
          <a:p>
            <a:r>
              <a:rPr lang="it-IT" sz="1400" dirty="0">
                <a:solidFill>
                  <a:schemeClr val="bg1"/>
                </a:solidFill>
              </a:rPr>
              <a:t>Ma non solo, hanno scelto le foreste liguri come propria dimora anche il </a:t>
            </a:r>
            <a:r>
              <a:rPr lang="it-IT" sz="1400" b="1" dirty="0">
                <a:solidFill>
                  <a:schemeClr val="bg1"/>
                </a:solidFill>
              </a:rPr>
              <a:t>picchio nero</a:t>
            </a:r>
            <a:r>
              <a:rPr lang="it-IT" sz="1400" dirty="0">
                <a:solidFill>
                  <a:schemeClr val="bg1"/>
                </a:solidFill>
              </a:rPr>
              <a:t>, il </a:t>
            </a:r>
            <a:r>
              <a:rPr lang="it-IT" sz="1400" b="1" dirty="0">
                <a:solidFill>
                  <a:schemeClr val="bg1"/>
                </a:solidFill>
              </a:rPr>
              <a:t>picchio muraiolo</a:t>
            </a:r>
            <a:r>
              <a:rPr lang="it-IT" sz="1400" dirty="0">
                <a:solidFill>
                  <a:schemeClr val="bg1"/>
                </a:solidFill>
              </a:rPr>
              <a:t>, il </a:t>
            </a:r>
            <a:r>
              <a:rPr lang="it-IT" sz="1400" b="1" dirty="0">
                <a:solidFill>
                  <a:schemeClr val="bg1"/>
                </a:solidFill>
              </a:rPr>
              <a:t>gufo reale </a:t>
            </a:r>
            <a:r>
              <a:rPr lang="it-IT" sz="1400" dirty="0">
                <a:solidFill>
                  <a:schemeClr val="bg1"/>
                </a:solidFill>
              </a:rPr>
              <a:t>(il più grande rapace notturno europeo) e il </a:t>
            </a:r>
            <a:r>
              <a:rPr lang="it-IT" sz="1400" b="1" dirty="0">
                <a:solidFill>
                  <a:schemeClr val="bg1"/>
                </a:solidFill>
              </a:rPr>
              <a:t>corvo imperiale</a:t>
            </a:r>
            <a:r>
              <a:rPr lang="it-IT" sz="1400" dirty="0">
                <a:solidFill>
                  <a:schemeClr val="bg1"/>
                </a:solidFill>
              </a:rPr>
              <a:t>.</a:t>
            </a:r>
          </a:p>
          <a:p>
            <a:endParaRPr lang="it-IT" sz="1400" dirty="0">
              <a:solidFill>
                <a:schemeClr val="bg1"/>
              </a:solidFill>
            </a:endParaRPr>
          </a:p>
          <a:p>
            <a:r>
              <a:rPr lang="it-IT" sz="1400" dirty="0">
                <a:solidFill>
                  <a:schemeClr val="bg1"/>
                </a:solidFill>
              </a:rPr>
              <a:t>Tra gli instetti, nel periodo serale, </a:t>
            </a:r>
            <a:r>
              <a:rPr lang="it-IT" sz="1400" dirty="0" err="1">
                <a:solidFill>
                  <a:schemeClr val="bg1"/>
                </a:solidFill>
              </a:rPr>
              <a:t>e’</a:t>
            </a:r>
            <a:r>
              <a:rPr lang="it-IT" sz="1400" dirty="0">
                <a:solidFill>
                  <a:schemeClr val="bg1"/>
                </a:solidFill>
              </a:rPr>
              <a:t> possibile infatti ammirare le </a:t>
            </a:r>
            <a:r>
              <a:rPr lang="it-IT" sz="1400" b="1" dirty="0">
                <a:solidFill>
                  <a:schemeClr val="bg1"/>
                </a:solidFill>
              </a:rPr>
              <a:t>rarissime lucciole </a:t>
            </a:r>
            <a:r>
              <a:rPr lang="it-IT" sz="1400" dirty="0">
                <a:solidFill>
                  <a:schemeClr val="bg1"/>
                </a:solidFill>
              </a:rPr>
              <a:t>ormai scomparse da quasi tutti i centri abitati</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2F2B20"/>
              </a:solidFill>
              <a:effectLst/>
              <a:uLnTx/>
              <a:uFillTx/>
              <a:latin typeface="Corbel" panose="020B0503020204020204"/>
              <a:ea typeface="+mn-ea"/>
              <a:cs typeface="+mn-cs"/>
            </a:endParaRPr>
          </a:p>
        </p:txBody>
      </p:sp>
      <p:pic>
        <p:nvPicPr>
          <p:cNvPr id="5122" name="Picture 2" descr="Falco peregrinus - Wikipedia">
            <a:extLst>
              <a:ext uri="{FF2B5EF4-FFF2-40B4-BE49-F238E27FC236}">
                <a16:creationId xmlns:a16="http://schemas.microsoft.com/office/drawing/2014/main" id="{84A0CB44-7E91-4ABC-8713-128112D61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37475"/>
            <a:ext cx="2590800" cy="17621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auna selvatica in Italia: Corvo imperiale Corvus corax">
            <a:extLst>
              <a:ext uri="{FF2B5EF4-FFF2-40B4-BE49-F238E27FC236}">
                <a16:creationId xmlns:a16="http://schemas.microsoft.com/office/drawing/2014/main" id="{A8F1B55F-25A0-4973-918B-E5FD7D911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619005"/>
            <a:ext cx="2590800" cy="200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889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FEA1B2C1-8AE3-4020-8DA6-34F80708EAF6}"/>
              </a:ext>
            </a:extLst>
          </p:cNvPr>
          <p:cNvPicPr>
            <a:picLocks noChangeAspect="1"/>
          </p:cNvPicPr>
          <p:nvPr/>
        </p:nvPicPr>
        <p:blipFill>
          <a:blip r:embed="rId2"/>
          <a:stretch>
            <a:fillRect/>
          </a:stretch>
        </p:blipFill>
        <p:spPr>
          <a:xfrm>
            <a:off x="0" y="0"/>
            <a:ext cx="11666482" cy="6858000"/>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ext uri="{D42A27DB-BD31-4B8C-83A1-F6EECF244321}">
                <p14:modId xmlns:p14="http://schemas.microsoft.com/office/powerpoint/2010/main" val="1927348975"/>
              </p:ext>
            </p:extLst>
          </p:nvPr>
        </p:nvGraphicFramePr>
        <p:xfrm>
          <a:off x="0" y="754984"/>
          <a:ext cx="7293610"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6" name="CasellaDiTesto 5">
            <a:extLst>
              <a:ext uri="{FF2B5EF4-FFF2-40B4-BE49-F238E27FC236}">
                <a16:creationId xmlns:a16="http://schemas.microsoft.com/office/drawing/2014/main" id="{056FEF44-1F16-4667-B23E-EA6D194B1AD4}"/>
              </a:ext>
            </a:extLst>
          </p:cNvPr>
          <p:cNvSpPr txBox="1"/>
          <p:nvPr/>
        </p:nvSpPr>
        <p:spPr>
          <a:xfrm>
            <a:off x="427355" y="2117972"/>
            <a:ext cx="5668645" cy="3231654"/>
          </a:xfrm>
          <a:prstGeom prst="rect">
            <a:avLst/>
          </a:prstGeom>
          <a:noFill/>
        </p:spPr>
        <p:txBody>
          <a:bodyPr wrap="square" rtlCol="0">
            <a:spAutoFit/>
          </a:bodyPr>
          <a:lstStyle/>
          <a:p>
            <a:r>
              <a:rPr lang="it-IT" sz="1200" dirty="0">
                <a:solidFill>
                  <a:schemeClr val="bg1"/>
                </a:solidFill>
                <a:latin typeface="Calibri" panose="020F0502020204030204" pitchFamily="34" charset="0"/>
                <a:cs typeface="Calibri" panose="020F0502020204030204" pitchFamily="34" charset="0"/>
              </a:rPr>
              <a:t>La principale fonte di guadagno delle persone in Liguria è il </a:t>
            </a:r>
            <a:r>
              <a:rPr lang="it-IT" sz="1200" b="1" dirty="0">
                <a:solidFill>
                  <a:schemeClr val="bg1"/>
                </a:solidFill>
                <a:latin typeface="Calibri" panose="020F0502020204030204" pitchFamily="34" charset="0"/>
                <a:cs typeface="Calibri" panose="020F0502020204030204" pitchFamily="34" charset="0"/>
              </a:rPr>
              <a:t>movimento turistico</a:t>
            </a:r>
            <a:endParaRPr lang="it-IT" sz="1200" dirty="0">
              <a:solidFill>
                <a:schemeClr val="bg1"/>
              </a:solidFill>
              <a:latin typeface="Calibri" panose="020F0502020204030204" pitchFamily="34" charset="0"/>
              <a:cs typeface="Calibri" panose="020F0502020204030204" pitchFamily="34" charset="0"/>
            </a:endParaRPr>
          </a:p>
          <a:p>
            <a:r>
              <a:rPr lang="it-IT" sz="1200" dirty="0">
                <a:solidFill>
                  <a:schemeClr val="bg1"/>
                </a:solidFill>
                <a:latin typeface="Calibri" panose="020F0502020204030204" pitchFamily="34" charset="0"/>
                <a:cs typeface="Calibri" panose="020F0502020204030204" pitchFamily="34" charset="0"/>
              </a:rPr>
              <a:t>la Liguria può mostrare anche </a:t>
            </a:r>
            <a:r>
              <a:rPr lang="it-IT" sz="1200" b="1" dirty="0">
                <a:solidFill>
                  <a:schemeClr val="bg1"/>
                </a:solidFill>
                <a:latin typeface="Calibri" panose="020F0502020204030204" pitchFamily="34" charset="0"/>
                <a:cs typeface="Calibri" panose="020F0502020204030204" pitchFamily="34" charset="0"/>
              </a:rPr>
              <a:t>un'industria significante</a:t>
            </a:r>
            <a:endParaRPr lang="it-IT" sz="1200" dirty="0">
              <a:solidFill>
                <a:schemeClr val="bg1"/>
              </a:solidFill>
              <a:latin typeface="Calibri" panose="020F0502020204030204" pitchFamily="34" charset="0"/>
              <a:cs typeface="Calibri" panose="020F0502020204030204" pitchFamily="34" charset="0"/>
            </a:endParaRPr>
          </a:p>
          <a:p>
            <a:r>
              <a:rPr lang="it-IT" sz="1200" dirty="0">
                <a:solidFill>
                  <a:schemeClr val="bg1"/>
                </a:solidFill>
                <a:latin typeface="Calibri" panose="020F0502020204030204" pitchFamily="34" charset="0"/>
                <a:cs typeface="Calibri" panose="020F0502020204030204" pitchFamily="34" charset="0"/>
              </a:rPr>
              <a:t>Il più grande porto del Mediterraneo è Genova, è persino più grande del porto di Napoli. </a:t>
            </a:r>
          </a:p>
          <a:p>
            <a:endParaRPr lang="it-IT" sz="1200" dirty="0">
              <a:solidFill>
                <a:schemeClr val="bg1"/>
              </a:solidFill>
              <a:latin typeface="Calibri" panose="020F0502020204030204" pitchFamily="34" charset="0"/>
              <a:cs typeface="Calibri" panose="020F0502020204030204" pitchFamily="34" charset="0"/>
            </a:endParaRPr>
          </a:p>
          <a:p>
            <a:r>
              <a:rPr lang="it-IT" sz="1200" dirty="0">
                <a:solidFill>
                  <a:schemeClr val="bg1"/>
                </a:solidFill>
                <a:latin typeface="Calibri" panose="020F0502020204030204" pitchFamily="34" charset="0"/>
                <a:cs typeface="Calibri" panose="020F0502020204030204" pitchFamily="34" charset="0"/>
              </a:rPr>
              <a:t>Molto importante per l'economia ligure è </a:t>
            </a:r>
            <a:r>
              <a:rPr lang="it-IT" sz="1200" b="1" dirty="0">
                <a:solidFill>
                  <a:schemeClr val="bg1"/>
                </a:solidFill>
                <a:latin typeface="Calibri" panose="020F0502020204030204" pitchFamily="34" charset="0"/>
                <a:cs typeface="Calibri" panose="020F0502020204030204" pitchFamily="34" charset="0"/>
              </a:rPr>
              <a:t>l'industria tessile</a:t>
            </a:r>
            <a:r>
              <a:rPr lang="it-IT" sz="1200" dirty="0">
                <a:solidFill>
                  <a:schemeClr val="bg1"/>
                </a:solidFill>
                <a:latin typeface="Calibri" panose="020F0502020204030204" pitchFamily="34" charset="0"/>
                <a:cs typeface="Calibri" panose="020F0502020204030204" pitchFamily="34" charset="0"/>
              </a:rPr>
              <a:t>. Cotone, canapa e iuta sono le materie prime, che vengono lavorate più frequentemente.</a:t>
            </a:r>
          </a:p>
          <a:p>
            <a:endParaRPr lang="it-IT" sz="1200" dirty="0">
              <a:solidFill>
                <a:schemeClr val="bg1"/>
              </a:solidFill>
              <a:latin typeface="Calibri" panose="020F0502020204030204" pitchFamily="34" charset="0"/>
              <a:cs typeface="Calibri" panose="020F0502020204030204" pitchFamily="34" charset="0"/>
            </a:endParaRPr>
          </a:p>
          <a:p>
            <a:r>
              <a:rPr lang="it-IT" sz="1200" dirty="0">
                <a:solidFill>
                  <a:schemeClr val="bg1"/>
                </a:solidFill>
                <a:latin typeface="Calibri" panose="020F0502020204030204" pitchFamily="34" charset="0"/>
                <a:cs typeface="Calibri" panose="020F0502020204030204" pitchFamily="34" charset="0"/>
              </a:rPr>
              <a:t>Genova è molto importante per la produzione di prodotti alimentari. </a:t>
            </a:r>
          </a:p>
          <a:p>
            <a:r>
              <a:rPr lang="it-IT" sz="1200" dirty="0">
                <a:solidFill>
                  <a:schemeClr val="bg1"/>
                </a:solidFill>
                <a:latin typeface="Calibri" panose="020F0502020204030204" pitchFamily="34" charset="0"/>
                <a:cs typeface="Calibri" panose="020F0502020204030204" pitchFamily="34" charset="0"/>
              </a:rPr>
              <a:t>Qua si trova per esempio al </a:t>
            </a:r>
            <a:r>
              <a:rPr lang="it-IT" sz="1200" b="1" dirty="0">
                <a:solidFill>
                  <a:schemeClr val="bg1"/>
                </a:solidFill>
                <a:latin typeface="Calibri" panose="020F0502020204030204" pitchFamily="34" charset="0"/>
                <a:cs typeface="Calibri" panose="020F0502020204030204" pitchFamily="34" charset="0"/>
              </a:rPr>
              <a:t>più grande fabbrica di</a:t>
            </a:r>
            <a:r>
              <a:rPr lang="it-IT" sz="1200" dirty="0">
                <a:solidFill>
                  <a:schemeClr val="bg1"/>
                </a:solidFill>
                <a:latin typeface="Calibri" panose="020F0502020204030204" pitchFamily="34" charset="0"/>
                <a:cs typeface="Calibri" panose="020F0502020204030204" pitchFamily="34" charset="0"/>
              </a:rPr>
              <a:t> produzione di </a:t>
            </a:r>
            <a:r>
              <a:rPr lang="it-IT" sz="1200" b="1" dirty="0">
                <a:solidFill>
                  <a:schemeClr val="bg1"/>
                </a:solidFill>
                <a:latin typeface="Calibri" panose="020F0502020204030204" pitchFamily="34" charset="0"/>
                <a:cs typeface="Calibri" panose="020F0502020204030204" pitchFamily="34" charset="0"/>
              </a:rPr>
              <a:t>pasta</a:t>
            </a:r>
            <a:r>
              <a:rPr lang="it-IT" sz="1200" dirty="0">
                <a:solidFill>
                  <a:schemeClr val="bg1"/>
                </a:solidFill>
                <a:latin typeface="Calibri" panose="020F0502020204030204" pitchFamily="34" charset="0"/>
                <a:cs typeface="Calibri" panose="020F0502020204030204" pitchFamily="34" charset="0"/>
              </a:rPr>
              <a:t> di tutta l'Italia. </a:t>
            </a:r>
          </a:p>
          <a:p>
            <a:r>
              <a:rPr lang="it-IT" sz="1200" dirty="0">
                <a:solidFill>
                  <a:schemeClr val="bg1"/>
                </a:solidFill>
                <a:latin typeface="Calibri" panose="020F0502020204030204" pitchFamily="34" charset="0"/>
                <a:cs typeface="Calibri" panose="020F0502020204030204" pitchFamily="34" charset="0"/>
              </a:rPr>
              <a:t>A Imperia si trovano grandi frantoi per </a:t>
            </a:r>
            <a:r>
              <a:rPr lang="it-IT" sz="1200" b="1" dirty="0">
                <a:solidFill>
                  <a:schemeClr val="bg1"/>
                </a:solidFill>
                <a:latin typeface="Calibri" panose="020F0502020204030204" pitchFamily="34" charset="0"/>
                <a:cs typeface="Calibri" panose="020F0502020204030204" pitchFamily="34" charset="0"/>
              </a:rPr>
              <a:t>olio d'oliva</a:t>
            </a:r>
            <a:r>
              <a:rPr lang="it-IT" sz="1200" dirty="0">
                <a:solidFill>
                  <a:schemeClr val="bg1"/>
                </a:solidFill>
                <a:latin typeface="Calibri" panose="020F0502020204030204" pitchFamily="34" charset="0"/>
                <a:cs typeface="Calibri" panose="020F0502020204030204" pitchFamily="34" charset="0"/>
              </a:rPr>
              <a:t>.</a:t>
            </a:r>
          </a:p>
          <a:p>
            <a:endParaRPr lang="it-IT" sz="1200" dirty="0">
              <a:solidFill>
                <a:schemeClr val="bg1"/>
              </a:solidFill>
              <a:latin typeface="Calibri" panose="020F0502020204030204" pitchFamily="34" charset="0"/>
              <a:cs typeface="Calibri" panose="020F0502020204030204" pitchFamily="34" charset="0"/>
            </a:endParaRPr>
          </a:p>
          <a:p>
            <a:r>
              <a:rPr lang="it-IT" sz="1200" dirty="0">
                <a:solidFill>
                  <a:schemeClr val="bg1"/>
                </a:solidFill>
                <a:latin typeface="Calibri" panose="020F0502020204030204" pitchFamily="34" charset="0"/>
                <a:cs typeface="Calibri" panose="020F0502020204030204" pitchFamily="34" charset="0"/>
              </a:rPr>
              <a:t>Un altro ramo d'attività è </a:t>
            </a:r>
            <a:r>
              <a:rPr lang="it-IT" sz="1200" b="1" dirty="0">
                <a:solidFill>
                  <a:schemeClr val="bg1"/>
                </a:solidFill>
                <a:latin typeface="Calibri" panose="020F0502020204030204" pitchFamily="34" charset="0"/>
                <a:cs typeface="Calibri" panose="020F0502020204030204" pitchFamily="34" charset="0"/>
              </a:rPr>
              <a:t>la pesca</a:t>
            </a:r>
            <a:r>
              <a:rPr lang="it-IT" sz="1200" dirty="0">
                <a:solidFill>
                  <a:schemeClr val="bg1"/>
                </a:solidFill>
                <a:latin typeface="Calibri" panose="020F0502020204030204" pitchFamily="34" charset="0"/>
                <a:cs typeface="Calibri" panose="020F0502020204030204" pitchFamily="34" charset="0"/>
              </a:rPr>
              <a:t>, che viene praticata specialmente nella riviera ovest ed est. Per esempio </a:t>
            </a:r>
            <a:r>
              <a:rPr lang="it-IT" sz="1200" b="1" dirty="0">
                <a:solidFill>
                  <a:schemeClr val="bg1"/>
                </a:solidFill>
                <a:latin typeface="Calibri" panose="020F0502020204030204" pitchFamily="34" charset="0"/>
                <a:cs typeface="Calibri" panose="020F0502020204030204" pitchFamily="34" charset="0"/>
              </a:rPr>
              <a:t>le cozze</a:t>
            </a:r>
            <a:r>
              <a:rPr lang="it-IT" sz="1200" dirty="0">
                <a:solidFill>
                  <a:schemeClr val="bg1"/>
                </a:solidFill>
                <a:latin typeface="Calibri" panose="020F0502020204030204" pitchFamily="34" charset="0"/>
                <a:cs typeface="Calibri" panose="020F0502020204030204" pitchFamily="34" charset="0"/>
              </a:rPr>
              <a:t> vengono coltivate nel Golfo di La Spezia. </a:t>
            </a:r>
          </a:p>
          <a:p>
            <a:endParaRPr lang="it-IT" sz="1200" dirty="0">
              <a:solidFill>
                <a:schemeClr val="bg1"/>
              </a:solidFill>
              <a:latin typeface="Calibri" panose="020F0502020204030204" pitchFamily="34" charset="0"/>
              <a:cs typeface="Calibri" panose="020F0502020204030204" pitchFamily="34" charset="0"/>
            </a:endParaRPr>
          </a:p>
          <a:p>
            <a:r>
              <a:rPr lang="it-IT" sz="1200" dirty="0">
                <a:solidFill>
                  <a:schemeClr val="bg1"/>
                </a:solidFill>
                <a:latin typeface="Calibri" panose="020F0502020204030204" pitchFamily="34" charset="0"/>
                <a:cs typeface="Calibri" panose="020F0502020204030204" pitchFamily="34" charset="0"/>
              </a:rPr>
              <a:t>Anche l'artigianato artistico ha tradizione in Liguria. </a:t>
            </a:r>
          </a:p>
          <a:p>
            <a:r>
              <a:rPr lang="it-IT" sz="1200" dirty="0">
                <a:solidFill>
                  <a:schemeClr val="bg1"/>
                </a:solidFill>
                <a:latin typeface="Calibri" panose="020F0502020204030204" pitchFamily="34" charset="0"/>
                <a:cs typeface="Calibri" panose="020F0502020204030204" pitchFamily="34" charset="0"/>
              </a:rPr>
              <a:t>Le produzioni di oggetti in </a:t>
            </a:r>
            <a:r>
              <a:rPr lang="it-IT" sz="1200" b="1" dirty="0">
                <a:solidFill>
                  <a:schemeClr val="bg1"/>
                </a:solidFill>
                <a:latin typeface="Calibri" panose="020F0502020204030204" pitchFamily="34" charset="0"/>
                <a:cs typeface="Calibri" panose="020F0502020204030204" pitchFamily="34" charset="0"/>
              </a:rPr>
              <a:t>avorio</a:t>
            </a:r>
            <a:r>
              <a:rPr lang="it-IT" sz="1200" dirty="0">
                <a:solidFill>
                  <a:schemeClr val="bg1"/>
                </a:solidFill>
                <a:latin typeface="Calibri" panose="020F0502020204030204" pitchFamily="34" charset="0"/>
                <a:cs typeface="Calibri" panose="020F0502020204030204" pitchFamily="34" charset="0"/>
              </a:rPr>
              <a:t>, paglia e pelle vengono vendute in tutto il mondo, ma anche gli oggetti in </a:t>
            </a:r>
            <a:r>
              <a:rPr lang="it-IT" sz="1200" b="1" dirty="0">
                <a:solidFill>
                  <a:schemeClr val="bg1"/>
                </a:solidFill>
                <a:latin typeface="Calibri" panose="020F0502020204030204" pitchFamily="34" charset="0"/>
                <a:cs typeface="Calibri" panose="020F0502020204030204" pitchFamily="34" charset="0"/>
              </a:rPr>
              <a:t>ceramica</a:t>
            </a:r>
            <a:endParaRPr lang="it-IT" sz="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63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sellaDiTesto 14">
            <a:extLst>
              <a:ext uri="{FF2B5EF4-FFF2-40B4-BE49-F238E27FC236}">
                <a16:creationId xmlns:a16="http://schemas.microsoft.com/office/drawing/2014/main" id="{6E6863FD-9F55-4864-B717-0D763B2A3C69}"/>
              </a:ext>
            </a:extLst>
          </p:cNvPr>
          <p:cNvSpPr txBox="1"/>
          <p:nvPr/>
        </p:nvSpPr>
        <p:spPr>
          <a:xfrm>
            <a:off x="304645" y="2118538"/>
            <a:ext cx="184731"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2F2B20"/>
              </a:solidFill>
              <a:effectLst/>
              <a:uLnTx/>
              <a:uFillTx/>
              <a:latin typeface="Corbel" panose="020B0503020204020204"/>
              <a:ea typeface="+mn-ea"/>
              <a:cs typeface="+mn-cs"/>
            </a:endParaRPr>
          </a:p>
        </p:txBody>
      </p:sp>
      <p:graphicFrame>
        <p:nvGraphicFramePr>
          <p:cNvPr id="14" name="Segnaposto contenuto 7" descr="Grafico">
            <a:extLst>
              <a:ext uri="{FF2B5EF4-FFF2-40B4-BE49-F238E27FC236}">
                <a16:creationId xmlns:a16="http://schemas.microsoft.com/office/drawing/2014/main" id="{1512D16F-0ED4-4CD4-87C9-24E8201E89A1}"/>
              </a:ext>
            </a:extLst>
          </p:cNvPr>
          <p:cNvGraphicFramePr>
            <a:graphicFrameLocks/>
          </p:cNvGraphicFramePr>
          <p:nvPr>
            <p:extLst>
              <p:ext uri="{D42A27DB-BD31-4B8C-83A1-F6EECF244321}">
                <p14:modId xmlns:p14="http://schemas.microsoft.com/office/powerpoint/2010/main" val="3863904233"/>
              </p:ext>
            </p:extLst>
          </p:nvPr>
        </p:nvGraphicFramePr>
        <p:xfrm>
          <a:off x="-2" y="742174"/>
          <a:ext cx="5608255"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304645" y="1123837"/>
            <a:ext cx="4998963" cy="1255469"/>
          </a:xfrm>
        </p:spPr>
        <p:txBody>
          <a:bodyPr rtlCol="0">
            <a:normAutofit/>
          </a:bodyPr>
          <a:lstStyle/>
          <a:p>
            <a:pPr rtl="0"/>
            <a:r>
              <a:rPr lang="it-IT" dirty="0">
                <a:latin typeface="Bahnschrift SemiBold" panose="020B0502040204020203" pitchFamily="34" charset="0"/>
              </a:rPr>
              <a:t>Bandiera</a:t>
            </a:r>
            <a:endParaRPr lang="it" dirty="0">
              <a:latin typeface="Bahnschrift SemiBold" panose="020B0502040204020203" pitchFamily="34" charset="0"/>
            </a:endParaRPr>
          </a:p>
        </p:txBody>
      </p:sp>
      <p:sp>
        <p:nvSpPr>
          <p:cNvPr id="5" name="CasellaDiTesto 4">
            <a:extLst>
              <a:ext uri="{FF2B5EF4-FFF2-40B4-BE49-F238E27FC236}">
                <a16:creationId xmlns:a16="http://schemas.microsoft.com/office/drawing/2014/main" id="{F5A37E12-26A7-40EF-A65F-52C9ACF20B2D}"/>
              </a:ext>
            </a:extLst>
          </p:cNvPr>
          <p:cNvSpPr txBox="1"/>
          <p:nvPr/>
        </p:nvSpPr>
        <p:spPr>
          <a:xfrm>
            <a:off x="489376" y="2118538"/>
            <a:ext cx="4814232" cy="3385542"/>
          </a:xfrm>
          <a:prstGeom prst="rect">
            <a:avLst/>
          </a:prstGeom>
          <a:noFill/>
        </p:spPr>
        <p:txBody>
          <a:bodyPr wrap="square" rtlCol="0">
            <a:spAutoFit/>
          </a:bodyPr>
          <a:lstStyle/>
          <a:p>
            <a:r>
              <a:rPr lang="it-IT" sz="1400" dirty="0">
                <a:solidFill>
                  <a:schemeClr val="bg1"/>
                </a:solidFill>
                <a:latin typeface="Bahnschrift SemiBold" panose="020B0502040204020203" pitchFamily="34" charset="0"/>
              </a:rPr>
              <a:t>Lo Stemma:</a:t>
            </a:r>
          </a:p>
          <a:p>
            <a:r>
              <a:rPr lang="it-IT" sz="1400" b="1" dirty="0">
                <a:solidFill>
                  <a:schemeClr val="bg1"/>
                </a:solidFill>
              </a:rPr>
              <a:t>Lo stemma</a:t>
            </a:r>
            <a:r>
              <a:rPr lang="it-IT" sz="1400" dirty="0">
                <a:solidFill>
                  <a:schemeClr val="bg1"/>
                </a:solidFill>
              </a:rPr>
              <a:t> rappresenta una </a:t>
            </a:r>
            <a:r>
              <a:rPr lang="it-IT" sz="1400" b="1" dirty="0">
                <a:solidFill>
                  <a:schemeClr val="bg1"/>
                </a:solidFill>
              </a:rPr>
              <a:t>caravella stilizzata</a:t>
            </a:r>
            <a:r>
              <a:rPr lang="it-IT" sz="1400" dirty="0">
                <a:solidFill>
                  <a:schemeClr val="bg1"/>
                </a:solidFill>
              </a:rPr>
              <a:t> marginata in nero e colorata in argento con vela bianca inquartata da croce rossa con stelle d'argento nei riquadri che rappresentano le </a:t>
            </a:r>
            <a:r>
              <a:rPr lang="it-IT" sz="1400" b="1" dirty="0">
                <a:solidFill>
                  <a:schemeClr val="bg1"/>
                </a:solidFill>
              </a:rPr>
              <a:t>quattro province liguri</a:t>
            </a:r>
            <a:r>
              <a:rPr lang="it-IT" sz="1400" dirty="0">
                <a:solidFill>
                  <a:schemeClr val="bg1"/>
                </a:solidFill>
              </a:rPr>
              <a:t>.</a:t>
            </a:r>
          </a:p>
          <a:p>
            <a:endParaRPr lang="it-IT" sz="1400" dirty="0">
              <a:solidFill>
                <a:schemeClr val="bg1"/>
              </a:solidFill>
            </a:endParaRPr>
          </a:p>
          <a:p>
            <a:r>
              <a:rPr lang="it-IT" sz="1400" dirty="0">
                <a:solidFill>
                  <a:schemeClr val="bg1"/>
                </a:solidFill>
                <a:latin typeface="Bahnschrift SemiBold" panose="020B0502040204020203" pitchFamily="34" charset="0"/>
              </a:rPr>
              <a:t>I Colori:</a:t>
            </a:r>
          </a:p>
          <a:p>
            <a:r>
              <a:rPr lang="it-IT" sz="1400" dirty="0">
                <a:solidFill>
                  <a:schemeClr val="bg1"/>
                </a:solidFill>
              </a:rPr>
              <a:t>L'</a:t>
            </a:r>
            <a:r>
              <a:rPr lang="it-IT" sz="1400" b="1" dirty="0">
                <a:solidFill>
                  <a:schemeClr val="bg1"/>
                </a:solidFill>
              </a:rPr>
              <a:t>azzurro </a:t>
            </a:r>
            <a:r>
              <a:rPr lang="it-IT" sz="1400" dirty="0">
                <a:solidFill>
                  <a:schemeClr val="bg1"/>
                </a:solidFill>
              </a:rPr>
              <a:t>rappresenta il </a:t>
            </a:r>
            <a:r>
              <a:rPr lang="it-IT" sz="1400" b="1" dirty="0">
                <a:solidFill>
                  <a:schemeClr val="bg1"/>
                </a:solidFill>
              </a:rPr>
              <a:t>mare</a:t>
            </a:r>
            <a:r>
              <a:rPr lang="it-IT" sz="1400" dirty="0">
                <a:solidFill>
                  <a:schemeClr val="bg1"/>
                </a:solidFill>
              </a:rPr>
              <a:t>, il </a:t>
            </a:r>
            <a:r>
              <a:rPr lang="it-IT" sz="1400" b="1" dirty="0">
                <a:solidFill>
                  <a:schemeClr val="bg1"/>
                </a:solidFill>
              </a:rPr>
              <a:t>verde </a:t>
            </a:r>
            <a:r>
              <a:rPr lang="it-IT" sz="1400" dirty="0">
                <a:solidFill>
                  <a:schemeClr val="bg1"/>
                </a:solidFill>
              </a:rPr>
              <a:t>rappresenta i </a:t>
            </a:r>
            <a:r>
              <a:rPr lang="it-IT" sz="1400" b="1" dirty="0">
                <a:solidFill>
                  <a:schemeClr val="bg1"/>
                </a:solidFill>
              </a:rPr>
              <a:t>monti </a:t>
            </a:r>
            <a:r>
              <a:rPr lang="it-IT" sz="1400" dirty="0">
                <a:solidFill>
                  <a:schemeClr val="bg1"/>
                </a:solidFill>
              </a:rPr>
              <a:t>dell'Appennino e delle Alpi liguri e il </a:t>
            </a:r>
            <a:r>
              <a:rPr lang="it-IT" sz="1400" b="1" dirty="0">
                <a:solidFill>
                  <a:schemeClr val="bg1"/>
                </a:solidFill>
              </a:rPr>
              <a:t>rosso sangue </a:t>
            </a:r>
            <a:r>
              <a:rPr lang="it-IT" sz="1400" dirty="0">
                <a:solidFill>
                  <a:schemeClr val="bg1"/>
                </a:solidFill>
              </a:rPr>
              <a:t>versato per l'Unità d'Italia e la resistenza italiana.</a:t>
            </a:r>
          </a:p>
          <a:p>
            <a:r>
              <a:rPr lang="it-IT" sz="1400" dirty="0">
                <a:solidFill>
                  <a:schemeClr val="bg1"/>
                </a:solidFill>
              </a:rPr>
              <a:t> </a:t>
            </a:r>
          </a:p>
          <a:p>
            <a:r>
              <a:rPr lang="it-IT" sz="1400" dirty="0">
                <a:solidFill>
                  <a:schemeClr val="bg1"/>
                </a:solidFill>
                <a:latin typeface="Bahnschrift SemiBold" panose="020B0502040204020203" pitchFamily="34" charset="0"/>
              </a:rPr>
              <a:t>Una Bandiera Nella Bandiera:</a:t>
            </a:r>
          </a:p>
          <a:p>
            <a:r>
              <a:rPr lang="it-IT" sz="1400" b="1" dirty="0">
                <a:solidFill>
                  <a:schemeClr val="bg1"/>
                </a:solidFill>
              </a:rPr>
              <a:t>La vela</a:t>
            </a:r>
            <a:r>
              <a:rPr lang="it-IT" sz="1400" dirty="0">
                <a:solidFill>
                  <a:schemeClr val="bg1"/>
                </a:solidFill>
              </a:rPr>
              <a:t> della caravella è la Bandiera di Genova, anche nel periodo in cui era Repubblica Marinara.</a:t>
            </a:r>
          </a:p>
          <a:p>
            <a:endParaRPr kumimoji="0" lang="it-IT" sz="1800" b="0" i="0" u="none" strike="noStrike" kern="1200" cap="none" spc="0" normalizeH="0" baseline="0" noProof="0" dirty="0">
              <a:ln>
                <a:noFill/>
              </a:ln>
              <a:solidFill>
                <a:srgbClr val="2F2B20"/>
              </a:solidFill>
              <a:effectLst/>
              <a:uLnTx/>
              <a:uFillTx/>
              <a:latin typeface="Corbel" panose="020B0503020204020204"/>
              <a:ea typeface="+mn-ea"/>
              <a:cs typeface="+mn-cs"/>
            </a:endParaRPr>
          </a:p>
        </p:txBody>
      </p:sp>
      <p:pic>
        <p:nvPicPr>
          <p:cNvPr id="1028" name="Picture 4" descr="bandiera-liguria">
            <a:extLst>
              <a:ext uri="{FF2B5EF4-FFF2-40B4-BE49-F238E27FC236}">
                <a16:creationId xmlns:a16="http://schemas.microsoft.com/office/drawing/2014/main" id="{85FD5504-D184-449D-99ED-0A927CE60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518" y="2339813"/>
            <a:ext cx="3324104" cy="21527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bandiere.it/uploads/2020-8-27/420-272/3.png">
            <a:extLst>
              <a:ext uri="{FF2B5EF4-FFF2-40B4-BE49-F238E27FC236}">
                <a16:creationId xmlns:a16="http://schemas.microsoft.com/office/drawing/2014/main" id="{D4719AF3-E30B-4F1E-8062-A5F468ACF6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456" y="1378937"/>
            <a:ext cx="2284061" cy="1479201"/>
          </a:xfrm>
          <a:prstGeom prst="rect">
            <a:avLst/>
          </a:prstGeom>
          <a:noFill/>
          <a:effectLst>
            <a:outerShdw blurRad="50800" dist="50800"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pic>
      <p:pic>
        <p:nvPicPr>
          <p:cNvPr id="1032" name="Picture 8" descr="https://www.bandiere.it/uploads/2020-8-27/420-272/2.png">
            <a:extLst>
              <a:ext uri="{FF2B5EF4-FFF2-40B4-BE49-F238E27FC236}">
                <a16:creationId xmlns:a16="http://schemas.microsoft.com/office/drawing/2014/main" id="{1C09DBBC-BFB0-4157-966E-3F25FA12E3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4455" y="3999862"/>
            <a:ext cx="2284061" cy="1479201"/>
          </a:xfrm>
          <a:prstGeom prst="rect">
            <a:avLst/>
          </a:prstGeom>
          <a:noFill/>
          <a:effectLst>
            <a:outerShdw blurRad="50800" dist="50800"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21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7" name="Segnaposto contenuto 7" descr="Grafico">
            <a:extLst>
              <a:ext uri="{FF2B5EF4-FFF2-40B4-BE49-F238E27FC236}">
                <a16:creationId xmlns:a16="http://schemas.microsoft.com/office/drawing/2014/main" id="{AB4C09CC-7B75-4938-BCBA-C7FB3CE548EC}"/>
              </a:ext>
            </a:extLst>
          </p:cNvPr>
          <p:cNvGraphicFramePr>
            <a:graphicFrameLocks/>
          </p:cNvGraphicFramePr>
          <p:nvPr>
            <p:extLst>
              <p:ext uri="{D42A27DB-BD31-4B8C-83A1-F6EECF244321}">
                <p14:modId xmlns:p14="http://schemas.microsoft.com/office/powerpoint/2010/main" val="4182100157"/>
              </p:ext>
            </p:extLst>
          </p:nvPr>
        </p:nvGraphicFramePr>
        <p:xfrm>
          <a:off x="6419850" y="1855957"/>
          <a:ext cx="3971925" cy="2811293"/>
        </p:xfrm>
        <a:graphic>
          <a:graphicData uri="http://schemas.openxmlformats.org/drawingml/2006/chart">
            <c:chart xmlns:c="http://schemas.openxmlformats.org/drawingml/2006/chart" xmlns:r="http://schemas.openxmlformats.org/officeDocument/2006/relationships" r:id="rId3"/>
          </a:graphicData>
        </a:graphic>
      </p:graphicFrame>
      <p:sp>
        <p:nvSpPr>
          <p:cNvPr id="13" name="Rettangolo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CasellaDiTesto 14">
            <a:extLst>
              <a:ext uri="{FF2B5EF4-FFF2-40B4-BE49-F238E27FC236}">
                <a16:creationId xmlns:a16="http://schemas.microsoft.com/office/drawing/2014/main" id="{6E6863FD-9F55-4864-B717-0D763B2A3C69}"/>
              </a:ext>
            </a:extLst>
          </p:cNvPr>
          <p:cNvSpPr txBox="1"/>
          <p:nvPr/>
        </p:nvSpPr>
        <p:spPr>
          <a:xfrm>
            <a:off x="304645" y="2118538"/>
            <a:ext cx="184731"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2F2B20"/>
              </a:solidFill>
              <a:effectLst/>
              <a:uLnTx/>
              <a:uFillTx/>
              <a:latin typeface="Corbel" panose="020B0503020204020204"/>
              <a:ea typeface="+mn-ea"/>
              <a:cs typeface="+mn-cs"/>
            </a:endParaRPr>
          </a:p>
        </p:txBody>
      </p:sp>
      <p:graphicFrame>
        <p:nvGraphicFramePr>
          <p:cNvPr id="14" name="Segnaposto contenuto 7" descr="Grafico">
            <a:extLst>
              <a:ext uri="{FF2B5EF4-FFF2-40B4-BE49-F238E27FC236}">
                <a16:creationId xmlns:a16="http://schemas.microsoft.com/office/drawing/2014/main" id="{1512D16F-0ED4-4CD4-87C9-24E8201E89A1}"/>
              </a:ext>
            </a:extLst>
          </p:cNvPr>
          <p:cNvGraphicFramePr>
            <a:graphicFrameLocks/>
          </p:cNvGraphicFramePr>
          <p:nvPr>
            <p:extLst>
              <p:ext uri="{D42A27DB-BD31-4B8C-83A1-F6EECF244321}">
                <p14:modId xmlns:p14="http://schemas.microsoft.com/office/powerpoint/2010/main" val="1535238015"/>
              </p:ext>
            </p:extLst>
          </p:nvPr>
        </p:nvGraphicFramePr>
        <p:xfrm>
          <a:off x="0" y="742174"/>
          <a:ext cx="5608255" cy="534803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304645" y="1123837"/>
            <a:ext cx="4998963" cy="1255469"/>
          </a:xfrm>
        </p:spPr>
        <p:txBody>
          <a:bodyPr rtlCol="0">
            <a:normAutofit/>
          </a:bodyPr>
          <a:lstStyle/>
          <a:p>
            <a:pPr rtl="0"/>
            <a:r>
              <a:rPr lang="en-US" dirty="0" err="1">
                <a:latin typeface="Bahnschrift SemiBold" panose="020B0502040204020203" pitchFamily="34" charset="0"/>
              </a:rPr>
              <a:t>Piatti</a:t>
            </a:r>
            <a:r>
              <a:rPr lang="en-US" dirty="0">
                <a:latin typeface="Bahnschrift SemiBold" panose="020B0502040204020203" pitchFamily="34" charset="0"/>
              </a:rPr>
              <a:t> </a:t>
            </a:r>
            <a:r>
              <a:rPr lang="en-US" dirty="0" err="1">
                <a:latin typeface="Bahnschrift SemiBold" panose="020B0502040204020203" pitchFamily="34" charset="0"/>
              </a:rPr>
              <a:t>Tipici</a:t>
            </a:r>
            <a:endParaRPr lang="it" dirty="0">
              <a:latin typeface="Bahnschrift SemiBold" panose="020B0502040204020203" pitchFamily="34" charset="0"/>
            </a:endParaRPr>
          </a:p>
        </p:txBody>
      </p:sp>
      <p:pic>
        <p:nvPicPr>
          <p:cNvPr id="6158" name="Picture 14" descr="Trofie - Wikipedia">
            <a:extLst>
              <a:ext uri="{FF2B5EF4-FFF2-40B4-BE49-F238E27FC236}">
                <a16:creationId xmlns:a16="http://schemas.microsoft.com/office/drawing/2014/main" id="{A9D66E52-FAD1-4BC9-8C56-74079E97E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3747" y="1673359"/>
            <a:ext cx="4105526" cy="273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085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Segnaposto contenuto 7" descr="Grafico">
            <a:extLst>
              <a:ext uri="{FF2B5EF4-FFF2-40B4-BE49-F238E27FC236}">
                <a16:creationId xmlns:a16="http://schemas.microsoft.com/office/drawing/2014/main" id="{E18F9FE4-DD0A-45A7-B2E0-C699AF875B7B}"/>
              </a:ext>
            </a:extLst>
          </p:cNvPr>
          <p:cNvGraphicFramePr>
            <a:graphicFrameLocks/>
          </p:cNvGraphicFramePr>
          <p:nvPr>
            <p:extLst>
              <p:ext uri="{D42A27DB-BD31-4B8C-83A1-F6EECF244321}">
                <p14:modId xmlns:p14="http://schemas.microsoft.com/office/powerpoint/2010/main" val="3513795313"/>
              </p:ext>
            </p:extLst>
          </p:nvPr>
        </p:nvGraphicFramePr>
        <p:xfrm>
          <a:off x="6856140" y="1842335"/>
          <a:ext cx="3598599" cy="2472490"/>
        </p:xfrm>
        <a:graphic>
          <a:graphicData uri="http://schemas.openxmlformats.org/drawingml/2006/chart">
            <c:chart xmlns:c="http://schemas.openxmlformats.org/drawingml/2006/chart" xmlns:r="http://schemas.openxmlformats.org/officeDocument/2006/relationships" r:id="rId3"/>
          </a:graphicData>
        </a:graphic>
      </p:graphicFrame>
      <p:sp>
        <p:nvSpPr>
          <p:cNvPr id="13" name="Rettangolo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CasellaDiTesto 14">
            <a:extLst>
              <a:ext uri="{FF2B5EF4-FFF2-40B4-BE49-F238E27FC236}">
                <a16:creationId xmlns:a16="http://schemas.microsoft.com/office/drawing/2014/main" id="{6E6863FD-9F55-4864-B717-0D763B2A3C69}"/>
              </a:ext>
            </a:extLst>
          </p:cNvPr>
          <p:cNvSpPr txBox="1"/>
          <p:nvPr/>
        </p:nvSpPr>
        <p:spPr>
          <a:xfrm>
            <a:off x="304645" y="2118538"/>
            <a:ext cx="184731"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2F2B20"/>
              </a:solidFill>
              <a:effectLst/>
              <a:uLnTx/>
              <a:uFillTx/>
              <a:latin typeface="Corbel" panose="020B0503020204020204"/>
              <a:ea typeface="+mn-ea"/>
              <a:cs typeface="+mn-cs"/>
            </a:endParaRPr>
          </a:p>
        </p:txBody>
      </p:sp>
      <p:graphicFrame>
        <p:nvGraphicFramePr>
          <p:cNvPr id="14" name="Segnaposto contenuto 7" descr="Grafico">
            <a:extLst>
              <a:ext uri="{FF2B5EF4-FFF2-40B4-BE49-F238E27FC236}">
                <a16:creationId xmlns:a16="http://schemas.microsoft.com/office/drawing/2014/main" id="{1512D16F-0ED4-4CD4-87C9-24E8201E89A1}"/>
              </a:ext>
            </a:extLst>
          </p:cNvPr>
          <p:cNvGraphicFramePr>
            <a:graphicFrameLocks/>
          </p:cNvGraphicFramePr>
          <p:nvPr>
            <p:extLst>
              <p:ext uri="{D42A27DB-BD31-4B8C-83A1-F6EECF244321}">
                <p14:modId xmlns:p14="http://schemas.microsoft.com/office/powerpoint/2010/main" val="4054245528"/>
              </p:ext>
            </p:extLst>
          </p:nvPr>
        </p:nvGraphicFramePr>
        <p:xfrm>
          <a:off x="0" y="742174"/>
          <a:ext cx="6096000" cy="534803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304645" y="1123837"/>
            <a:ext cx="4998963" cy="1255469"/>
          </a:xfrm>
        </p:spPr>
        <p:txBody>
          <a:bodyPr rtlCol="0">
            <a:normAutofit/>
          </a:bodyPr>
          <a:lstStyle/>
          <a:p>
            <a:pPr rtl="0"/>
            <a:r>
              <a:rPr lang="en-US" dirty="0" err="1">
                <a:latin typeface="Bahnschrift SemiBold" panose="020B0502040204020203" pitchFamily="34" charset="0"/>
              </a:rPr>
              <a:t>Piatti</a:t>
            </a:r>
            <a:r>
              <a:rPr lang="en-US" dirty="0">
                <a:latin typeface="Bahnschrift SemiBold" panose="020B0502040204020203" pitchFamily="34" charset="0"/>
              </a:rPr>
              <a:t> </a:t>
            </a:r>
            <a:r>
              <a:rPr lang="en-US" dirty="0" err="1">
                <a:latin typeface="Bahnschrift SemiBold" panose="020B0502040204020203" pitchFamily="34" charset="0"/>
              </a:rPr>
              <a:t>Tipici</a:t>
            </a:r>
            <a:endParaRPr lang="it" dirty="0">
              <a:latin typeface="Bahnschrift SemiBold" panose="020B0502040204020203" pitchFamily="34" charset="0"/>
            </a:endParaRPr>
          </a:p>
        </p:txBody>
      </p:sp>
      <p:pic>
        <p:nvPicPr>
          <p:cNvPr id="7170" name="Picture 2" descr="Pansotti Liguri, la pasta fresca ripiena tipica di Genova">
            <a:extLst>
              <a:ext uri="{FF2B5EF4-FFF2-40B4-BE49-F238E27FC236}">
                <a16:creationId xmlns:a16="http://schemas.microsoft.com/office/drawing/2014/main" id="{8622D3F8-870F-4696-93CE-0DCB04658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9472" y="1737538"/>
            <a:ext cx="3598599" cy="2399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855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6" name="Segnaposto contenuto 7" descr="Grafico">
            <a:extLst>
              <a:ext uri="{FF2B5EF4-FFF2-40B4-BE49-F238E27FC236}">
                <a16:creationId xmlns:a16="http://schemas.microsoft.com/office/drawing/2014/main" id="{8BCD9461-F6D0-41AC-9F2F-8B5472FF2852}"/>
              </a:ext>
            </a:extLst>
          </p:cNvPr>
          <p:cNvGraphicFramePr>
            <a:graphicFrameLocks/>
          </p:cNvGraphicFramePr>
          <p:nvPr>
            <p:extLst>
              <p:ext uri="{D42A27DB-BD31-4B8C-83A1-F6EECF244321}">
                <p14:modId xmlns:p14="http://schemas.microsoft.com/office/powerpoint/2010/main" val="2349804686"/>
              </p:ext>
            </p:extLst>
          </p:nvPr>
        </p:nvGraphicFramePr>
        <p:xfrm>
          <a:off x="6856140" y="2139517"/>
          <a:ext cx="3598598" cy="2375334"/>
        </p:xfrm>
        <a:graphic>
          <a:graphicData uri="http://schemas.openxmlformats.org/drawingml/2006/chart">
            <c:chart xmlns:c="http://schemas.openxmlformats.org/drawingml/2006/chart" xmlns:r="http://schemas.openxmlformats.org/officeDocument/2006/relationships" r:id="rId3"/>
          </a:graphicData>
        </a:graphic>
      </p:graphicFrame>
      <p:sp>
        <p:nvSpPr>
          <p:cNvPr id="13" name="Rettangolo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CasellaDiTesto 14">
            <a:extLst>
              <a:ext uri="{FF2B5EF4-FFF2-40B4-BE49-F238E27FC236}">
                <a16:creationId xmlns:a16="http://schemas.microsoft.com/office/drawing/2014/main" id="{6E6863FD-9F55-4864-B717-0D763B2A3C69}"/>
              </a:ext>
            </a:extLst>
          </p:cNvPr>
          <p:cNvSpPr txBox="1"/>
          <p:nvPr/>
        </p:nvSpPr>
        <p:spPr>
          <a:xfrm>
            <a:off x="304645" y="2118538"/>
            <a:ext cx="184731"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2F2B20"/>
              </a:solidFill>
              <a:effectLst/>
              <a:uLnTx/>
              <a:uFillTx/>
              <a:latin typeface="Corbel" panose="020B0503020204020204"/>
              <a:ea typeface="+mn-ea"/>
              <a:cs typeface="+mn-cs"/>
            </a:endParaRPr>
          </a:p>
        </p:txBody>
      </p:sp>
      <p:graphicFrame>
        <p:nvGraphicFramePr>
          <p:cNvPr id="14" name="Segnaposto contenuto 7" descr="Grafico">
            <a:extLst>
              <a:ext uri="{FF2B5EF4-FFF2-40B4-BE49-F238E27FC236}">
                <a16:creationId xmlns:a16="http://schemas.microsoft.com/office/drawing/2014/main" id="{1512D16F-0ED4-4CD4-87C9-24E8201E89A1}"/>
              </a:ext>
            </a:extLst>
          </p:cNvPr>
          <p:cNvGraphicFramePr>
            <a:graphicFrameLocks/>
          </p:cNvGraphicFramePr>
          <p:nvPr>
            <p:extLst>
              <p:ext uri="{D42A27DB-BD31-4B8C-83A1-F6EECF244321}">
                <p14:modId xmlns:p14="http://schemas.microsoft.com/office/powerpoint/2010/main" val="3924878105"/>
              </p:ext>
            </p:extLst>
          </p:nvPr>
        </p:nvGraphicFramePr>
        <p:xfrm>
          <a:off x="0" y="742174"/>
          <a:ext cx="6096000" cy="534803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304645" y="1123837"/>
            <a:ext cx="4998963" cy="1255469"/>
          </a:xfrm>
        </p:spPr>
        <p:txBody>
          <a:bodyPr rtlCol="0">
            <a:normAutofit/>
          </a:bodyPr>
          <a:lstStyle/>
          <a:p>
            <a:pPr rtl="0"/>
            <a:r>
              <a:rPr lang="en-US" dirty="0" err="1">
                <a:latin typeface="Bahnschrift SemiBold" panose="020B0502040204020203" pitchFamily="34" charset="0"/>
              </a:rPr>
              <a:t>Piatti</a:t>
            </a:r>
            <a:r>
              <a:rPr lang="en-US" dirty="0">
                <a:latin typeface="Bahnschrift SemiBold" panose="020B0502040204020203" pitchFamily="34" charset="0"/>
              </a:rPr>
              <a:t> </a:t>
            </a:r>
            <a:r>
              <a:rPr lang="en-US" dirty="0" err="1">
                <a:latin typeface="Bahnschrift SemiBold" panose="020B0502040204020203" pitchFamily="34" charset="0"/>
              </a:rPr>
              <a:t>Tipici</a:t>
            </a:r>
            <a:endParaRPr lang="it" dirty="0">
              <a:latin typeface="Bahnschrift SemiBold" panose="020B0502040204020203" pitchFamily="34" charset="0"/>
            </a:endParaRPr>
          </a:p>
        </p:txBody>
      </p:sp>
      <p:pic>
        <p:nvPicPr>
          <p:cNvPr id="8194" name="Picture 2" descr="Ricetta Coniglio alla ligure">
            <a:extLst>
              <a:ext uri="{FF2B5EF4-FFF2-40B4-BE49-F238E27FC236}">
                <a16:creationId xmlns:a16="http://schemas.microsoft.com/office/drawing/2014/main" id="{90EBE183-88C8-46BC-BC1E-1320D9F98A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667" y="1756654"/>
            <a:ext cx="3598598" cy="257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583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BE913D4-AFE3-44D3-9BE0-944BF7E6FDF5}"/>
              </a:ext>
            </a:extLst>
          </p:cNvPr>
          <p:cNvPicPr>
            <a:picLocks noChangeAspect="1"/>
          </p:cNvPicPr>
          <p:nvPr/>
        </p:nvPicPr>
        <p:blipFill>
          <a:blip r:embed="rId2"/>
          <a:stretch>
            <a:fillRect/>
          </a:stretch>
        </p:blipFill>
        <p:spPr>
          <a:xfrm>
            <a:off x="2013151" y="0"/>
            <a:ext cx="10178849" cy="6858000"/>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ext uri="{D42A27DB-BD31-4B8C-83A1-F6EECF244321}">
                <p14:modId xmlns:p14="http://schemas.microsoft.com/office/powerpoint/2010/main" val="4063234566"/>
              </p:ext>
            </p:extLst>
          </p:nvPr>
        </p:nvGraphicFramePr>
        <p:xfrm>
          <a:off x="0" y="754983"/>
          <a:ext cx="7293610"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C2003B62-5CB6-4080-B405-ACFE822A4358}"/>
              </a:ext>
            </a:extLst>
          </p:cNvPr>
          <p:cNvSpPr txBox="1"/>
          <p:nvPr/>
        </p:nvSpPr>
        <p:spPr>
          <a:xfrm>
            <a:off x="478344" y="1767006"/>
            <a:ext cx="4630723" cy="3323987"/>
          </a:xfrm>
          <a:prstGeom prst="rect">
            <a:avLst/>
          </a:prstGeom>
          <a:noFill/>
        </p:spPr>
        <p:txBody>
          <a:bodyPr wrap="square" rtlCol="0">
            <a:spAutoFit/>
          </a:bodyPr>
          <a:lstStyle/>
          <a:p>
            <a:endParaRPr lang="it-IT"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a:p>
            <a:endParaRPr lang="it-IT" sz="1400" dirty="0">
              <a:solidFill>
                <a:schemeClr val="bg1"/>
              </a:solidFill>
              <a:latin typeface="Calibri" panose="020F0502020204030204" pitchFamily="34" charset="0"/>
              <a:cs typeface="Calibri" panose="020F0502020204030204" pitchFamily="34" charset="0"/>
            </a:endParaRPr>
          </a:p>
          <a:p>
            <a:r>
              <a:rPr lang="it-IT" sz="1400" dirty="0">
                <a:solidFill>
                  <a:schemeClr val="bg1"/>
                </a:solidFill>
                <a:latin typeface="Calibri" panose="020F0502020204030204" pitchFamily="34" charset="0"/>
                <a:cs typeface="Calibri" panose="020F0502020204030204" pitchFamily="34" charset="0"/>
              </a:rPr>
              <a:t>La </a:t>
            </a:r>
            <a:r>
              <a:rPr lang="it-IT" sz="1400" b="1" dirty="0">
                <a:solidFill>
                  <a:schemeClr val="bg1"/>
                </a:solidFill>
                <a:latin typeface="Calibri" panose="020F0502020204030204" pitchFamily="34" charset="0"/>
                <a:cs typeface="Calibri" panose="020F0502020204030204" pitchFamily="34" charset="0"/>
              </a:rPr>
              <a:t>casa di Cristoforo Colombo</a:t>
            </a:r>
            <a:r>
              <a:rPr lang="it-IT" sz="1400" dirty="0">
                <a:solidFill>
                  <a:schemeClr val="bg1"/>
                </a:solidFill>
                <a:latin typeface="Calibri" panose="020F0502020204030204" pitchFamily="34" charset="0"/>
                <a:cs typeface="Calibri" panose="020F0502020204030204" pitchFamily="34" charset="0"/>
              </a:rPr>
              <a:t> è uno dei monumenti che i genovesi dovrebbero conoscere bene, se non altro perché si trova nel cuore della città, a ridosso delle mura medievali e di </a:t>
            </a:r>
            <a:r>
              <a:rPr lang="it-IT" sz="1400" b="1" dirty="0">
                <a:solidFill>
                  <a:schemeClr val="bg1"/>
                </a:solidFill>
                <a:latin typeface="Calibri" panose="020F0502020204030204" pitchFamily="34" charset="0"/>
                <a:cs typeface="Calibri" panose="020F0502020204030204" pitchFamily="34" charset="0"/>
              </a:rPr>
              <a:t>Porta Soprana</a:t>
            </a:r>
            <a:r>
              <a:rPr lang="it-IT" sz="1400" dirty="0">
                <a:solidFill>
                  <a:schemeClr val="bg1"/>
                </a:solidFill>
                <a:latin typeface="Calibri" panose="020F0502020204030204" pitchFamily="34" charset="0"/>
                <a:cs typeface="Calibri" panose="020F0502020204030204" pitchFamily="34" charset="0"/>
              </a:rPr>
              <a:t>. </a:t>
            </a:r>
          </a:p>
          <a:p>
            <a:endParaRPr lang="it-IT" sz="1400" dirty="0">
              <a:solidFill>
                <a:schemeClr val="bg1"/>
              </a:solidFill>
              <a:latin typeface="Calibri" panose="020F0502020204030204" pitchFamily="34" charset="0"/>
              <a:cs typeface="Calibri" panose="020F0502020204030204" pitchFamily="34" charset="0"/>
            </a:endParaRPr>
          </a:p>
          <a:p>
            <a:r>
              <a:rPr lang="it-IT" sz="1400" dirty="0">
                <a:solidFill>
                  <a:schemeClr val="bg1"/>
                </a:solidFill>
                <a:latin typeface="Calibri" panose="020F0502020204030204" pitchFamily="34" charset="0"/>
                <a:cs typeface="Calibri" panose="020F0502020204030204" pitchFamily="34" charset="0"/>
              </a:rPr>
              <a:t>Come dice lo stesso nome, in questa abitazione si narra che, dal 1455 al1470, abbia vissuto il ben noto esploratore e commerciante, Cristoforo Colombo. </a:t>
            </a:r>
          </a:p>
          <a:p>
            <a:endParaRPr lang="it-IT" sz="1400" dirty="0">
              <a:solidFill>
                <a:schemeClr val="bg1"/>
              </a:solidFill>
              <a:latin typeface="Calibri" panose="020F0502020204030204" pitchFamily="34" charset="0"/>
              <a:cs typeface="Calibri" panose="020F0502020204030204" pitchFamily="34" charset="0"/>
            </a:endParaRPr>
          </a:p>
          <a:p>
            <a:r>
              <a:rPr lang="it-IT" sz="1400" dirty="0">
                <a:solidFill>
                  <a:schemeClr val="bg1"/>
                </a:solidFill>
                <a:latin typeface="Calibri" panose="020F0502020204030204" pitchFamily="34" charset="0"/>
                <a:cs typeface="Calibri" panose="020F0502020204030204" pitchFamily="34" charset="0"/>
              </a:rPr>
              <a:t>La casa fu quasi interamente distrutta dai bombardamenti su Genova del Re Sole alla fine del 1600 e in seguito ricostruita. Oggi è adibita a polo museale storico del Comune di Genova.</a:t>
            </a:r>
          </a:p>
        </p:txBody>
      </p:sp>
    </p:spTree>
    <p:extLst>
      <p:ext uri="{BB962C8B-B14F-4D97-AF65-F5344CB8AC3E}">
        <p14:creationId xmlns:p14="http://schemas.microsoft.com/office/powerpoint/2010/main" val="4130933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6A8141C-A475-4AAE-9200-DC72515B4059}"/>
              </a:ext>
            </a:extLst>
          </p:cNvPr>
          <p:cNvPicPr>
            <a:picLocks noChangeAspect="1"/>
          </p:cNvPicPr>
          <p:nvPr/>
        </p:nvPicPr>
        <p:blipFill>
          <a:blip r:embed="rId2"/>
          <a:stretch>
            <a:fillRect/>
          </a:stretch>
        </p:blipFill>
        <p:spPr>
          <a:xfrm>
            <a:off x="2296010" y="0"/>
            <a:ext cx="9995199" cy="6858000"/>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ext uri="{D42A27DB-BD31-4B8C-83A1-F6EECF244321}">
                <p14:modId xmlns:p14="http://schemas.microsoft.com/office/powerpoint/2010/main" val="744218360"/>
              </p:ext>
            </p:extLst>
          </p:nvPr>
        </p:nvGraphicFramePr>
        <p:xfrm>
          <a:off x="0" y="754984"/>
          <a:ext cx="7293610"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C2003B62-5CB6-4080-B405-ACFE822A4358}"/>
              </a:ext>
            </a:extLst>
          </p:cNvPr>
          <p:cNvSpPr txBox="1"/>
          <p:nvPr/>
        </p:nvSpPr>
        <p:spPr>
          <a:xfrm>
            <a:off x="394369" y="2305615"/>
            <a:ext cx="4630723" cy="2462213"/>
          </a:xfrm>
          <a:prstGeom prst="rect">
            <a:avLst/>
          </a:prstGeom>
          <a:noFill/>
        </p:spPr>
        <p:txBody>
          <a:bodyPr wrap="square" rtlCol="0">
            <a:spAutoFit/>
          </a:bodyPr>
          <a:lstStyle/>
          <a:p>
            <a:endParaRPr lang="it-IT" sz="1400" dirty="0">
              <a:solidFill>
                <a:schemeClr val="bg1"/>
              </a:solidFill>
              <a:latin typeface="Calibri" panose="020F0502020204030204" pitchFamily="34" charset="0"/>
              <a:cs typeface="Calibri" panose="020F0502020204030204" pitchFamily="34" charset="0"/>
            </a:endParaRPr>
          </a:p>
          <a:p>
            <a:r>
              <a:rPr lang="it-IT" sz="1400" dirty="0">
                <a:solidFill>
                  <a:schemeClr val="bg1"/>
                </a:solidFill>
                <a:latin typeface="Calibri" panose="020F0502020204030204" pitchFamily="34" charset="0"/>
                <a:cs typeface="Calibri" panose="020F0502020204030204" pitchFamily="34" charset="0"/>
              </a:rPr>
              <a:t>A pochi chilometri da La Spezia, tra cosa vedere in Liguria di Levante, troviamo </a:t>
            </a:r>
            <a:r>
              <a:rPr lang="it-IT" sz="1400" b="1" dirty="0">
                <a:solidFill>
                  <a:schemeClr val="bg1"/>
                </a:solidFill>
                <a:latin typeface="Calibri" panose="020F0502020204030204" pitchFamily="34" charset="0"/>
                <a:cs typeface="Calibri" panose="020F0502020204030204" pitchFamily="34" charset="0"/>
              </a:rPr>
              <a:t>Porto Venere</a:t>
            </a:r>
            <a:r>
              <a:rPr lang="it-IT" sz="1400" dirty="0">
                <a:solidFill>
                  <a:schemeClr val="bg1"/>
                </a:solidFill>
                <a:latin typeface="Calibri" panose="020F0502020204030204" pitchFamily="34" charset="0"/>
                <a:cs typeface="Calibri" panose="020F0502020204030204" pitchFamily="34" charset="0"/>
              </a:rPr>
              <a:t>, di fronte al romantico </a:t>
            </a:r>
            <a:r>
              <a:rPr lang="it-IT" sz="1400" b="1" dirty="0">
                <a:solidFill>
                  <a:schemeClr val="bg1"/>
                </a:solidFill>
                <a:latin typeface="Calibri" panose="020F0502020204030204" pitchFamily="34" charset="0"/>
                <a:cs typeface="Calibri" panose="020F0502020204030204" pitchFamily="34" charset="0"/>
              </a:rPr>
              <a:t>Golfo dei Poeti</a:t>
            </a:r>
            <a:r>
              <a:rPr lang="it-IT" sz="1400" dirty="0">
                <a:solidFill>
                  <a:schemeClr val="bg1"/>
                </a:solidFill>
                <a:latin typeface="Calibri" panose="020F0502020204030204" pitchFamily="34" charset="0"/>
                <a:cs typeface="Calibri" panose="020F0502020204030204" pitchFamily="34" charset="0"/>
              </a:rPr>
              <a:t>. Un piccolo borgo di pescatori divenuto molto celebre.</a:t>
            </a:r>
          </a:p>
          <a:p>
            <a:endParaRPr lang="en-US" sz="1400" dirty="0">
              <a:solidFill>
                <a:schemeClr val="bg1"/>
              </a:solidFill>
              <a:latin typeface="Calibri" panose="020F0502020204030204" pitchFamily="34" charset="0"/>
              <a:cs typeface="Calibri" panose="020F0502020204030204" pitchFamily="34" charset="0"/>
            </a:endParaRPr>
          </a:p>
          <a:p>
            <a:r>
              <a:rPr lang="it-IT" sz="1400" dirty="0">
                <a:solidFill>
                  <a:schemeClr val="bg1"/>
                </a:solidFill>
                <a:latin typeface="Calibri" panose="020F0502020204030204" pitchFamily="34" charset="0"/>
                <a:cs typeface="Calibri" panose="020F0502020204030204" pitchFamily="34" charset="0"/>
              </a:rPr>
              <a:t>Pochi monumenti liguri sono suggestivi e affascinanti come la bellissima </a:t>
            </a:r>
            <a:r>
              <a:rPr lang="it-IT" sz="1400" b="1" dirty="0">
                <a:solidFill>
                  <a:schemeClr val="bg1"/>
                </a:solidFill>
                <a:latin typeface="Calibri" panose="020F0502020204030204" pitchFamily="34" charset="0"/>
                <a:cs typeface="Calibri" panose="020F0502020204030204" pitchFamily="34" charset="0"/>
              </a:rPr>
              <a:t>Chiesa di San Pietro </a:t>
            </a:r>
            <a:r>
              <a:rPr lang="it-IT" sz="1400" dirty="0">
                <a:solidFill>
                  <a:schemeClr val="bg1"/>
                </a:solidFill>
                <a:latin typeface="Calibri" panose="020F0502020204030204" pitchFamily="34" charset="0"/>
                <a:cs typeface="Calibri" panose="020F0502020204030204" pitchFamily="34" charset="0"/>
              </a:rPr>
              <a:t>di Portovenere, in provincia di La Spezia. Nota in tutto il mondo per la sua particolare posizione, </a:t>
            </a:r>
            <a:r>
              <a:rPr lang="it-IT" sz="1400" b="1" dirty="0">
                <a:solidFill>
                  <a:schemeClr val="bg1"/>
                </a:solidFill>
                <a:latin typeface="Calibri" panose="020F0502020204030204" pitchFamily="34" charset="0"/>
                <a:cs typeface="Calibri" panose="020F0502020204030204" pitchFamily="34" charset="0"/>
              </a:rPr>
              <a:t>incastonata sugli scogli del mare</a:t>
            </a:r>
            <a:endParaRPr lang="it-IT"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1793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B9BFDA9-52FF-49CE-82BE-7E15A4215CB3}"/>
              </a:ext>
            </a:extLst>
          </p:cNvPr>
          <p:cNvPicPr>
            <a:picLocks noChangeAspect="1"/>
          </p:cNvPicPr>
          <p:nvPr/>
        </p:nvPicPr>
        <p:blipFill>
          <a:blip r:embed="rId2"/>
          <a:stretch>
            <a:fillRect/>
          </a:stretch>
        </p:blipFill>
        <p:spPr>
          <a:xfrm>
            <a:off x="2523003" y="0"/>
            <a:ext cx="9144000" cy="6858000"/>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ext uri="{D42A27DB-BD31-4B8C-83A1-F6EECF244321}">
                <p14:modId xmlns:p14="http://schemas.microsoft.com/office/powerpoint/2010/main" val="3545404103"/>
              </p:ext>
            </p:extLst>
          </p:nvPr>
        </p:nvGraphicFramePr>
        <p:xfrm>
          <a:off x="0" y="754984"/>
          <a:ext cx="7293610" cy="534381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C2003B62-5CB6-4080-B405-ACFE822A4358}"/>
              </a:ext>
            </a:extLst>
          </p:cNvPr>
          <p:cNvSpPr txBox="1"/>
          <p:nvPr/>
        </p:nvSpPr>
        <p:spPr>
          <a:xfrm>
            <a:off x="524997" y="2348142"/>
            <a:ext cx="4630723" cy="4339650"/>
          </a:xfrm>
          <a:prstGeom prst="rect">
            <a:avLst/>
          </a:prstGeom>
          <a:noFill/>
        </p:spPr>
        <p:txBody>
          <a:bodyPr wrap="square" rtlCol="0">
            <a:spAutoFit/>
          </a:bodyPr>
          <a:lstStyle/>
          <a:p>
            <a:r>
              <a:rPr lang="it-IT" sz="1400" dirty="0">
                <a:solidFill>
                  <a:schemeClr val="bg1"/>
                </a:solidFill>
                <a:latin typeface="Calibri" panose="020F0502020204030204" pitchFamily="34" charset="0"/>
                <a:cs typeface="Calibri" panose="020F0502020204030204" pitchFamily="34" charset="0"/>
              </a:rPr>
              <a:t>Il ponte, che sostituisce il precedente </a:t>
            </a:r>
            <a:r>
              <a:rPr lang="it-IT" sz="1400" b="1" dirty="0">
                <a:solidFill>
                  <a:schemeClr val="bg1"/>
                </a:solidFill>
                <a:latin typeface="Calibri" panose="020F0502020204030204" pitchFamily="34" charset="0"/>
                <a:cs typeface="Calibri" panose="020F0502020204030204" pitchFamily="34" charset="0"/>
              </a:rPr>
              <a:t>viadotto Polcevera </a:t>
            </a:r>
            <a:r>
              <a:rPr lang="it-IT" sz="1400" dirty="0">
                <a:solidFill>
                  <a:schemeClr val="bg1"/>
                </a:solidFill>
                <a:latin typeface="Calibri" panose="020F0502020204030204" pitchFamily="34" charset="0"/>
                <a:cs typeface="Calibri" panose="020F0502020204030204" pitchFamily="34" charset="0"/>
              </a:rPr>
              <a:t>chiamato anche </a:t>
            </a:r>
            <a:r>
              <a:rPr lang="it-IT" sz="1400" b="1" i="1" dirty="0">
                <a:solidFill>
                  <a:schemeClr val="bg1"/>
                </a:solidFill>
                <a:latin typeface="Calibri" panose="020F0502020204030204" pitchFamily="34" charset="0"/>
                <a:cs typeface="Calibri" panose="020F0502020204030204" pitchFamily="34" charset="0"/>
              </a:rPr>
              <a:t>ponte Morandi</a:t>
            </a:r>
            <a:r>
              <a:rPr lang="it-IT" sz="1400" dirty="0">
                <a:solidFill>
                  <a:schemeClr val="bg1"/>
                </a:solidFill>
                <a:latin typeface="Calibri" panose="020F0502020204030204" pitchFamily="34" charset="0"/>
                <a:cs typeface="Calibri" panose="020F0502020204030204" pitchFamily="34" charset="0"/>
              </a:rPr>
              <a:t> dal nome dell'ingegnere che lo progettò. </a:t>
            </a:r>
          </a:p>
          <a:p>
            <a:endParaRPr lang="it-IT" sz="1400" dirty="0">
              <a:solidFill>
                <a:schemeClr val="bg1"/>
              </a:solidFill>
              <a:latin typeface="Calibri" panose="020F0502020204030204" pitchFamily="34" charset="0"/>
              <a:cs typeface="Calibri" panose="020F0502020204030204" pitchFamily="34" charset="0"/>
            </a:endParaRPr>
          </a:p>
          <a:p>
            <a:r>
              <a:rPr lang="it-IT" sz="1400" dirty="0">
                <a:solidFill>
                  <a:schemeClr val="bg1"/>
                </a:solidFill>
                <a:latin typeface="Calibri" panose="020F0502020204030204" pitchFamily="34" charset="0"/>
                <a:cs typeface="Calibri" panose="020F0502020204030204" pitchFamily="34" charset="0"/>
              </a:rPr>
              <a:t>è stato realizzato su un disegno donato alla città di Genova dall'architetto italiano </a:t>
            </a:r>
            <a:r>
              <a:rPr lang="it-IT" sz="1400" b="1" dirty="0">
                <a:solidFill>
                  <a:schemeClr val="bg1"/>
                </a:solidFill>
                <a:latin typeface="Calibri" panose="020F0502020204030204" pitchFamily="34" charset="0"/>
                <a:cs typeface="Calibri" panose="020F0502020204030204" pitchFamily="34" charset="0"/>
              </a:rPr>
              <a:t>Renzo Piano </a:t>
            </a:r>
          </a:p>
          <a:p>
            <a:endParaRPr lang="it-IT" sz="1400" dirty="0">
              <a:solidFill>
                <a:schemeClr val="bg1"/>
              </a:solidFill>
              <a:latin typeface="Calibri" panose="020F0502020204030204" pitchFamily="34" charset="0"/>
              <a:cs typeface="Calibri" panose="020F0502020204030204" pitchFamily="34" charset="0"/>
            </a:endParaRPr>
          </a:p>
          <a:p>
            <a:r>
              <a:rPr lang="it-IT" sz="1400" dirty="0">
                <a:solidFill>
                  <a:schemeClr val="bg1"/>
                </a:solidFill>
                <a:latin typeface="Calibri" panose="020F0502020204030204" pitchFamily="34" charset="0"/>
                <a:cs typeface="Calibri" panose="020F0502020204030204" pitchFamily="34" charset="0"/>
              </a:rPr>
              <a:t>Il viadotto viene costantemente monitorato da quattro robot progettati dall'Istituto Italiano di Tecnologia di Genova, con cui si muovono lungo un sistema di rotaie esterno al viadotto, e di braccia snodabili.</a:t>
            </a:r>
          </a:p>
          <a:p>
            <a:r>
              <a:rPr lang="it-IT" sz="1400" dirty="0">
                <a:solidFill>
                  <a:schemeClr val="bg1"/>
                </a:solidFill>
                <a:latin typeface="Calibri" panose="020F0502020204030204" pitchFamily="34" charset="0"/>
                <a:cs typeface="Calibri" panose="020F0502020204030204" pitchFamily="34" charset="0"/>
              </a:rPr>
              <a:t>Essi hanno il compito di occuparsi dell'ispezione della superficie inferiore del ponte e della pulizia delle barriere antivento e dei </a:t>
            </a:r>
            <a:r>
              <a:rPr lang="it-IT" sz="1400" b="1" dirty="0">
                <a:solidFill>
                  <a:schemeClr val="bg1"/>
                </a:solidFill>
                <a:latin typeface="Calibri" panose="020F0502020204030204" pitchFamily="34" charset="0"/>
                <a:cs typeface="Calibri" panose="020F0502020204030204" pitchFamily="34" charset="0"/>
              </a:rPr>
              <a:t>pannelli solari</a:t>
            </a:r>
            <a:r>
              <a:rPr lang="it-IT" sz="1400" dirty="0">
                <a:solidFill>
                  <a:schemeClr val="bg1"/>
                </a:solidFill>
                <a:latin typeface="Calibri" panose="020F0502020204030204" pitchFamily="34" charset="0"/>
                <a:cs typeface="Calibri" panose="020F0502020204030204" pitchFamily="34" charset="0"/>
              </a:rPr>
              <a:t>.</a:t>
            </a:r>
          </a:p>
          <a:p>
            <a:endParaRPr lang="en-US" sz="1400" dirty="0">
              <a:solidFill>
                <a:schemeClr val="bg1"/>
              </a:solidFill>
              <a:latin typeface="Calibri" panose="020F0502020204030204" pitchFamily="34" charset="0"/>
              <a:cs typeface="Calibri" panose="020F0502020204030204" pitchFamily="34" charset="0"/>
            </a:endParaRPr>
          </a:p>
          <a:p>
            <a:r>
              <a:rPr lang="en-US" sz="1200" dirty="0">
                <a:solidFill>
                  <a:schemeClr val="bg1"/>
                </a:solidFill>
                <a:latin typeface="Calibri" panose="020F0502020204030204" pitchFamily="34" charset="0"/>
                <a:cs typeface="Calibri" panose="020F0502020204030204" pitchFamily="34" charset="0"/>
              </a:rPr>
              <a:t>Video </a:t>
            </a:r>
            <a:r>
              <a:rPr lang="en-US" sz="1200" dirty="0" err="1">
                <a:solidFill>
                  <a:schemeClr val="bg1"/>
                </a:solidFill>
                <a:latin typeface="Calibri" panose="020F0502020204030204" pitchFamily="34" charset="0"/>
                <a:cs typeface="Calibri" panose="020F0502020204030204" pitchFamily="34" charset="0"/>
              </a:rPr>
              <a:t>Su</a:t>
            </a:r>
            <a:r>
              <a:rPr lang="en-US" sz="1200" dirty="0">
                <a:solidFill>
                  <a:schemeClr val="bg1"/>
                </a:solidFill>
                <a:latin typeface="Calibri" panose="020F0502020204030204" pitchFamily="34" charset="0"/>
                <a:cs typeface="Calibri" panose="020F0502020204030204" pitchFamily="34" charset="0"/>
              </a:rPr>
              <a:t> le </a:t>
            </a:r>
            <a:r>
              <a:rPr lang="en-US" sz="1200" dirty="0" err="1">
                <a:solidFill>
                  <a:schemeClr val="bg1"/>
                </a:solidFill>
                <a:latin typeface="Calibri" panose="020F0502020204030204" pitchFamily="34" charset="0"/>
                <a:cs typeface="Calibri" panose="020F0502020204030204" pitchFamily="34" charset="0"/>
              </a:rPr>
              <a:t>particolarita</a:t>
            </a:r>
            <a:r>
              <a:rPr lang="en-US" sz="1200" dirty="0">
                <a:solidFill>
                  <a:schemeClr val="bg1"/>
                </a:solidFill>
                <a:latin typeface="Calibri" panose="020F0502020204030204" pitchFamily="34" charset="0"/>
                <a:cs typeface="Calibri" panose="020F0502020204030204" pitchFamily="34" charset="0"/>
              </a:rPr>
              <a:t>’ del </a:t>
            </a:r>
            <a:r>
              <a:rPr lang="en-US" sz="1200" dirty="0" err="1">
                <a:solidFill>
                  <a:schemeClr val="bg1"/>
                </a:solidFill>
                <a:latin typeface="Calibri" panose="020F0502020204030204" pitchFamily="34" charset="0"/>
                <a:cs typeface="Calibri" panose="020F0502020204030204" pitchFamily="34" charset="0"/>
              </a:rPr>
              <a:t>ponte</a:t>
            </a:r>
            <a:r>
              <a:rPr lang="en-US" sz="1200" dirty="0">
                <a:solidFill>
                  <a:schemeClr val="bg1"/>
                </a:solidFill>
                <a:latin typeface="Calibri" panose="020F0502020204030204" pitchFamily="34" charset="0"/>
                <a:cs typeface="Calibri" panose="020F0502020204030204" pitchFamily="34" charset="0"/>
              </a:rPr>
              <a:t>, da cui ho </a:t>
            </a:r>
            <a:r>
              <a:rPr lang="en-US" sz="1200" dirty="0" err="1">
                <a:solidFill>
                  <a:schemeClr val="bg1"/>
                </a:solidFill>
                <a:latin typeface="Calibri" panose="020F0502020204030204" pitchFamily="34" charset="0"/>
                <a:cs typeface="Calibri" panose="020F0502020204030204" pitchFamily="34" charset="0"/>
              </a:rPr>
              <a:t>preso</a:t>
            </a:r>
            <a:r>
              <a:rPr lang="en-US" sz="1200" dirty="0">
                <a:solidFill>
                  <a:schemeClr val="bg1"/>
                </a:solidFill>
                <a:latin typeface="Calibri" panose="020F0502020204030204" pitchFamily="34" charset="0"/>
                <a:cs typeface="Calibri" panose="020F0502020204030204" pitchFamily="34" charset="0"/>
              </a:rPr>
              <a:t> </a:t>
            </a:r>
            <a:r>
              <a:rPr lang="en-US" sz="1200" dirty="0" err="1">
                <a:solidFill>
                  <a:schemeClr val="bg1"/>
                </a:solidFill>
                <a:latin typeface="Calibri" panose="020F0502020204030204" pitchFamily="34" charset="0"/>
                <a:cs typeface="Calibri" panose="020F0502020204030204" pitchFamily="34" charset="0"/>
              </a:rPr>
              <a:t>spunto</a:t>
            </a:r>
            <a:r>
              <a:rPr lang="en-US" sz="1200" dirty="0">
                <a:solidFill>
                  <a:schemeClr val="bg1"/>
                </a:solidFill>
                <a:latin typeface="Calibri" panose="020F0502020204030204" pitchFamily="34" charset="0"/>
                <a:cs typeface="Calibri" panose="020F0502020204030204" pitchFamily="34" charset="0"/>
              </a:rPr>
              <a:t>:</a:t>
            </a:r>
          </a:p>
          <a:p>
            <a:r>
              <a:rPr lang="en-US" sz="1200" dirty="0">
                <a:solidFill>
                  <a:schemeClr val="bg1"/>
                </a:solidFill>
                <a:latin typeface="Calibri" panose="020F0502020204030204" pitchFamily="34" charset="0"/>
                <a:cs typeface="Calibri" panose="020F0502020204030204" pitchFamily="34" charset="0"/>
                <a:hlinkClick r:id="rId4"/>
              </a:rPr>
              <a:t>https://www.youtube.com/watch?v=rYQnFUyv3bo </a:t>
            </a:r>
            <a:r>
              <a:rPr lang="en-US" sz="1200" dirty="0">
                <a:solidFill>
                  <a:schemeClr val="bg1"/>
                </a:solidFill>
                <a:latin typeface="Calibri" panose="020F0502020204030204" pitchFamily="34" charset="0"/>
                <a:cs typeface="Calibri" panose="020F0502020204030204" pitchFamily="34" charset="0"/>
              </a:rPr>
              <a:t>(7:50 </a:t>
            </a:r>
            <a:r>
              <a:rPr lang="en-US" sz="1200" dirty="0" err="1">
                <a:solidFill>
                  <a:schemeClr val="bg1"/>
                </a:solidFill>
                <a:latin typeface="Calibri" panose="020F0502020204030204" pitchFamily="34" charset="0"/>
                <a:cs typeface="Calibri" panose="020F0502020204030204" pitchFamily="34" charset="0"/>
              </a:rPr>
              <a:t>minuti</a:t>
            </a:r>
            <a:r>
              <a:rPr lang="en-US" sz="1200" dirty="0">
                <a:solidFill>
                  <a:schemeClr val="bg1"/>
                </a:solidFill>
                <a:latin typeface="Calibri" panose="020F0502020204030204" pitchFamily="34" charset="0"/>
                <a:cs typeface="Calibri" panose="020F0502020204030204" pitchFamily="34" charset="0"/>
              </a:rPr>
              <a:t>) </a:t>
            </a:r>
            <a:endParaRPr lang="it-IT" sz="1200" dirty="0">
              <a:solidFill>
                <a:schemeClr val="bg1"/>
              </a:solidFill>
              <a:latin typeface="Calibri" panose="020F0502020204030204" pitchFamily="34" charset="0"/>
              <a:cs typeface="Calibri" panose="020F0502020204030204" pitchFamily="34" charset="0"/>
            </a:endParaRPr>
          </a:p>
          <a:p>
            <a:endParaRPr lang="it-IT"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1456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60242C5-187E-4CDE-BA70-62DD8FBFBA93}"/>
              </a:ext>
            </a:extLst>
          </p:cNvPr>
          <p:cNvPicPr>
            <a:picLocks noChangeAspect="1"/>
          </p:cNvPicPr>
          <p:nvPr/>
        </p:nvPicPr>
        <p:blipFill>
          <a:blip r:embed="rId2"/>
          <a:stretch>
            <a:fillRect/>
          </a:stretch>
        </p:blipFill>
        <p:spPr>
          <a:xfrm>
            <a:off x="2460770" y="-1"/>
            <a:ext cx="9144000" cy="6858000"/>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ext uri="{D42A27DB-BD31-4B8C-83A1-F6EECF244321}">
                <p14:modId xmlns:p14="http://schemas.microsoft.com/office/powerpoint/2010/main" val="3407094923"/>
              </p:ext>
            </p:extLst>
          </p:nvPr>
        </p:nvGraphicFramePr>
        <p:xfrm>
          <a:off x="0" y="754983"/>
          <a:ext cx="7293610"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C2003B62-5CB6-4080-B405-ACFE822A4358}"/>
              </a:ext>
            </a:extLst>
          </p:cNvPr>
          <p:cNvSpPr txBox="1"/>
          <p:nvPr/>
        </p:nvSpPr>
        <p:spPr>
          <a:xfrm>
            <a:off x="318953" y="2069010"/>
            <a:ext cx="5310060" cy="4247317"/>
          </a:xfrm>
          <a:prstGeom prst="rect">
            <a:avLst/>
          </a:prstGeom>
          <a:noFill/>
        </p:spPr>
        <p:txBody>
          <a:bodyPr wrap="square" rtlCol="0">
            <a:spAutoFit/>
          </a:bodyPr>
          <a:lstStyle/>
          <a:p>
            <a:r>
              <a:rPr lang="it-IT" sz="1600" dirty="0">
                <a:solidFill>
                  <a:schemeClr val="bg1"/>
                </a:solidFill>
                <a:latin typeface="Calibri" panose="020F0502020204030204" pitchFamily="34" charset="0"/>
                <a:cs typeface="Calibri" panose="020F0502020204030204" pitchFamily="34" charset="0"/>
              </a:rPr>
              <a:t>L'Acquario di Genova è un acquario situato </a:t>
            </a:r>
          </a:p>
          <a:p>
            <a:r>
              <a:rPr lang="it-IT" sz="1600" dirty="0">
                <a:solidFill>
                  <a:schemeClr val="bg1"/>
                </a:solidFill>
                <a:latin typeface="Calibri" panose="020F0502020204030204" pitchFamily="34" charset="0"/>
                <a:cs typeface="Calibri" panose="020F0502020204030204" pitchFamily="34" charset="0"/>
              </a:rPr>
              <a:t>a Ponte Spinola, nel cinquecentesco porto antico di Genova. </a:t>
            </a:r>
          </a:p>
          <a:p>
            <a:r>
              <a:rPr lang="it-IT" sz="1600" dirty="0">
                <a:solidFill>
                  <a:schemeClr val="bg1"/>
                </a:solidFill>
                <a:latin typeface="Calibri" panose="020F0502020204030204" pitchFamily="34" charset="0"/>
                <a:cs typeface="Calibri" panose="020F0502020204030204" pitchFamily="34" charset="0"/>
              </a:rPr>
              <a:t>È uno spazio che ha la firma di Renzo Piano </a:t>
            </a:r>
          </a:p>
          <a:p>
            <a:r>
              <a:rPr lang="it-IT" sz="1600" dirty="0">
                <a:solidFill>
                  <a:schemeClr val="bg1"/>
                </a:solidFill>
                <a:latin typeface="Calibri" panose="020F0502020204030204" pitchFamily="34" charset="0"/>
                <a:cs typeface="Calibri" panose="020F0502020204030204" pitchFamily="34" charset="0"/>
              </a:rPr>
              <a:t>Al momento dell'inaugurazione era il più grande d'Europa e il secondo nel mondo.</a:t>
            </a:r>
          </a:p>
          <a:p>
            <a:endParaRPr lang="en-US" sz="1600" dirty="0">
              <a:solidFill>
                <a:schemeClr val="bg1"/>
              </a:solidFill>
              <a:latin typeface="Calibri" panose="020F0502020204030204" pitchFamily="34" charset="0"/>
              <a:cs typeface="Calibri" panose="020F0502020204030204" pitchFamily="34" charset="0"/>
            </a:endParaRPr>
          </a:p>
          <a:p>
            <a:r>
              <a:rPr lang="it-IT" sz="1600" dirty="0">
                <a:solidFill>
                  <a:schemeClr val="bg1"/>
                </a:solidFill>
                <a:latin typeface="Calibri" panose="020F0502020204030204" pitchFamily="34" charset="0"/>
                <a:cs typeface="Calibri" panose="020F0502020204030204" pitchFamily="34" charset="0"/>
              </a:rPr>
              <a:t>Il percorso di 2 ore e 30 minuti comprende 39 vasche cui si aggiungono le 4 a cielo aperto del Padiglione Cetacei inaugurato nell'estate del 2013. </a:t>
            </a:r>
          </a:p>
          <a:p>
            <a:endParaRPr lang="it-IT" sz="1600" dirty="0">
              <a:solidFill>
                <a:schemeClr val="bg1"/>
              </a:solidFill>
              <a:latin typeface="Calibri" panose="020F0502020204030204" pitchFamily="34" charset="0"/>
              <a:cs typeface="Calibri" panose="020F0502020204030204" pitchFamily="34" charset="0"/>
            </a:endParaRPr>
          </a:p>
          <a:p>
            <a:r>
              <a:rPr lang="it-IT" sz="1600" dirty="0">
                <a:solidFill>
                  <a:schemeClr val="bg1"/>
                </a:solidFill>
                <a:latin typeface="Calibri" panose="020F0502020204030204" pitchFamily="34" charset="0"/>
                <a:cs typeface="Calibri" panose="020F0502020204030204" pitchFamily="34" charset="0"/>
              </a:rPr>
              <a:t>La superficie totale della struttura è di 27 000 metri quadrati. Le vasche ospitano circa 15 000 animali di 400 specie diverse tra pesci, mammiferi marini, uccelli, rettili, anfibi, invertebrati in ambienti che riproducono quelli originari delle singole specie con evidenti finalità didattiche.</a:t>
            </a:r>
          </a:p>
          <a:p>
            <a:endParaRPr lang="it-IT" sz="1600" dirty="0">
              <a:solidFill>
                <a:schemeClr val="bg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274263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tangolo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289248" y="1123837"/>
            <a:ext cx="4998963" cy="1255469"/>
          </a:xfrm>
        </p:spPr>
        <p:txBody>
          <a:bodyPr rtlCol="0">
            <a:normAutofit/>
          </a:bodyPr>
          <a:lstStyle/>
          <a:p>
            <a:pPr rtl="0"/>
            <a:r>
              <a:rPr lang="it-IT" dirty="0">
                <a:latin typeface="Bahnschrift SemiBold" panose="020B0502040204020203" pitchFamily="34" charset="0"/>
              </a:rPr>
              <a:t>Geografia della Liguria</a:t>
            </a:r>
            <a:endParaRPr lang="it" dirty="0">
              <a:latin typeface="Bahnschrift SemiBold" panose="020B0502040204020203" pitchFamily="34" charset="0"/>
            </a:endParaRPr>
          </a:p>
        </p:txBody>
      </p:sp>
      <p:pic>
        <p:nvPicPr>
          <p:cNvPr id="6" name="Immagine 5">
            <a:extLst>
              <a:ext uri="{FF2B5EF4-FFF2-40B4-BE49-F238E27FC236}">
                <a16:creationId xmlns:a16="http://schemas.microsoft.com/office/drawing/2014/main" id="{6F523839-0F2B-44C9-82BE-A2C19B244510}"/>
              </a:ext>
            </a:extLst>
          </p:cNvPr>
          <p:cNvPicPr>
            <a:picLocks noChangeAspect="1"/>
          </p:cNvPicPr>
          <p:nvPr/>
        </p:nvPicPr>
        <p:blipFill>
          <a:blip r:embed="rId3"/>
          <a:stretch>
            <a:fillRect/>
          </a:stretch>
        </p:blipFill>
        <p:spPr>
          <a:xfrm>
            <a:off x="5608255" y="1584314"/>
            <a:ext cx="6195055" cy="4004537"/>
          </a:xfrm>
          <a:prstGeom prst="rect">
            <a:avLst/>
          </a:prstGeom>
        </p:spPr>
      </p:pic>
      <p:sp>
        <p:nvSpPr>
          <p:cNvPr id="7" name="CasellaDiTesto 6">
            <a:extLst>
              <a:ext uri="{FF2B5EF4-FFF2-40B4-BE49-F238E27FC236}">
                <a16:creationId xmlns:a16="http://schemas.microsoft.com/office/drawing/2014/main" id="{2F650BE6-C949-47D2-B789-6CA388D64937}"/>
              </a:ext>
            </a:extLst>
          </p:cNvPr>
          <p:cNvSpPr txBox="1"/>
          <p:nvPr/>
        </p:nvSpPr>
        <p:spPr>
          <a:xfrm>
            <a:off x="494359" y="2379306"/>
            <a:ext cx="4619538" cy="2585323"/>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latin typeface="Calibri" panose="020F0502020204030204" pitchFamily="34" charset="0"/>
                <a:cs typeface="Calibri" panose="020F0502020204030204" pitchFamily="34" charset="0"/>
              </a:rPr>
              <a:t>Superficie: 5.416 Km²</a:t>
            </a:r>
          </a:p>
          <a:p>
            <a:pPr marL="285750" indent="-285750">
              <a:buFont typeface="Arial" panose="020B0604020202020204" pitchFamily="34" charset="0"/>
              <a:buChar char="•"/>
            </a:pPr>
            <a:r>
              <a:rPr lang="it-IT" dirty="0">
                <a:solidFill>
                  <a:schemeClr val="bg1"/>
                </a:solidFill>
                <a:latin typeface="Calibri" panose="020F0502020204030204" pitchFamily="34" charset="0"/>
                <a:cs typeface="Calibri" panose="020F0502020204030204" pitchFamily="34" charset="0"/>
              </a:rPr>
              <a:t>Abitanti: 1.504.000 (stime 30 Giugno 2022)</a:t>
            </a:r>
          </a:p>
          <a:p>
            <a:pPr marL="285750" indent="-285750">
              <a:buFont typeface="Arial" panose="020B0604020202020204" pitchFamily="34" charset="0"/>
              <a:buChar char="•"/>
            </a:pPr>
            <a:r>
              <a:rPr lang="it-IT" dirty="0">
                <a:solidFill>
                  <a:schemeClr val="bg1"/>
                </a:solidFill>
                <a:latin typeface="Calibri" panose="020F0502020204030204" pitchFamily="34" charset="0"/>
                <a:cs typeface="Calibri" panose="020F0502020204030204" pitchFamily="34" charset="0"/>
              </a:rPr>
              <a:t>Densità: 278 ab/Km²</a:t>
            </a:r>
          </a:p>
          <a:p>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Capoluogo</a:t>
            </a:r>
            <a:r>
              <a:rPr lang="en-US" dirty="0">
                <a:solidFill>
                  <a:schemeClr val="bg1"/>
                </a:solidFill>
                <a:latin typeface="Calibri" panose="020F0502020204030204" pitchFamily="34" charset="0"/>
                <a:cs typeface="Calibri" panose="020F0502020204030204" pitchFamily="34" charset="0"/>
              </a:rPr>
              <a:t> e </a:t>
            </a:r>
            <a:r>
              <a:rPr lang="en-US" dirty="0" err="1">
                <a:solidFill>
                  <a:schemeClr val="bg1"/>
                </a:solidFill>
                <a:latin typeface="Calibri" panose="020F0502020204030204" pitchFamily="34" charset="0"/>
                <a:cs typeface="Calibri" panose="020F0502020204030204" pitchFamily="34" charset="0"/>
              </a:rPr>
              <a:t>citta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importanti</a:t>
            </a:r>
            <a:endParaRPr lang="it-IT" dirty="0">
              <a:solidFill>
                <a:schemeClr val="bg1"/>
              </a:solidFill>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C</a:t>
            </a:r>
            <a:r>
              <a:rPr lang="it-IT" dirty="0" err="1">
                <a:solidFill>
                  <a:schemeClr val="bg1"/>
                </a:solidFill>
                <a:latin typeface="Calibri" panose="020F0502020204030204" pitchFamily="34" charset="0"/>
                <a:cs typeface="Calibri" panose="020F0502020204030204" pitchFamily="34" charset="0"/>
              </a:rPr>
              <a:t>onfini</a:t>
            </a:r>
            <a:endParaRPr lang="it-IT"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a:t>
            </a:r>
            <a:r>
              <a:rPr lang="it-IT" dirty="0">
                <a:solidFill>
                  <a:schemeClr val="bg1"/>
                </a:solidFill>
                <a:latin typeface="Calibri" panose="020F0502020204030204" pitchFamily="34" charset="0"/>
                <a:cs typeface="Calibri" panose="020F0502020204030204" pitchFamily="34" charset="0"/>
              </a:rPr>
              <a:t>ari e coste</a:t>
            </a:r>
          </a:p>
        </p:txBody>
      </p:sp>
    </p:spTree>
    <p:extLst>
      <p:ext uri="{BB962C8B-B14F-4D97-AF65-F5344CB8AC3E}">
        <p14:creationId xmlns:p14="http://schemas.microsoft.com/office/powerpoint/2010/main" val="1396896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17DDE0B-61D0-4052-8339-24F5FD645F3A}"/>
              </a:ext>
            </a:extLst>
          </p:cNvPr>
          <p:cNvPicPr>
            <a:picLocks noChangeAspect="1"/>
          </p:cNvPicPr>
          <p:nvPr/>
        </p:nvPicPr>
        <p:blipFill>
          <a:blip r:embed="rId2"/>
          <a:stretch>
            <a:fillRect/>
          </a:stretch>
        </p:blipFill>
        <p:spPr>
          <a:xfrm>
            <a:off x="3048000" y="576261"/>
            <a:ext cx="8572500" cy="5705475"/>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ext uri="{D42A27DB-BD31-4B8C-83A1-F6EECF244321}">
                <p14:modId xmlns:p14="http://schemas.microsoft.com/office/powerpoint/2010/main" val="2896723948"/>
              </p:ext>
            </p:extLst>
          </p:nvPr>
        </p:nvGraphicFramePr>
        <p:xfrm>
          <a:off x="0" y="754983"/>
          <a:ext cx="6096000"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C2003B62-5CB6-4080-B405-ACFE822A4358}"/>
              </a:ext>
            </a:extLst>
          </p:cNvPr>
          <p:cNvSpPr txBox="1"/>
          <p:nvPr/>
        </p:nvSpPr>
        <p:spPr>
          <a:xfrm>
            <a:off x="318953" y="2069010"/>
            <a:ext cx="3800041" cy="3262432"/>
          </a:xfrm>
          <a:prstGeom prst="rect">
            <a:avLst/>
          </a:prstGeom>
          <a:noFill/>
        </p:spPr>
        <p:txBody>
          <a:bodyPr wrap="square" rtlCol="0">
            <a:spAutoFit/>
          </a:bodyPr>
          <a:lstStyle/>
          <a:p>
            <a:endParaRPr lang="it-IT" sz="1600" dirty="0">
              <a:solidFill>
                <a:schemeClr val="bg1"/>
              </a:solidFill>
              <a:latin typeface="Calibri" panose="020F0502020204030204" pitchFamily="34" charset="0"/>
              <a:cs typeface="Calibri" panose="020F0502020204030204" pitchFamily="34" charset="0"/>
            </a:endParaRPr>
          </a:p>
          <a:p>
            <a:endParaRPr lang="it-IT" sz="1600" dirty="0">
              <a:solidFill>
                <a:schemeClr val="bg1"/>
              </a:solidFill>
              <a:latin typeface="Calibri" panose="020F0502020204030204" pitchFamily="34" charset="0"/>
              <a:cs typeface="Calibri" panose="020F0502020204030204" pitchFamily="34" charset="0"/>
            </a:endParaRPr>
          </a:p>
          <a:p>
            <a:r>
              <a:rPr lang="it-IT" sz="1600" dirty="0">
                <a:solidFill>
                  <a:schemeClr val="bg1"/>
                </a:solidFill>
                <a:latin typeface="Calibri" panose="020F0502020204030204" pitchFamily="34" charset="0"/>
                <a:cs typeface="Calibri" panose="020F0502020204030204" pitchFamily="34" charset="0"/>
              </a:rPr>
              <a:t>È formata da quattro vasche a cielo aperto. Il percorso è particolarmente innovativo perché permette una doppia visione: dall’alto o da una prospettiva subacquea. </a:t>
            </a:r>
          </a:p>
          <a:p>
            <a:endParaRPr lang="it-IT" sz="1600" dirty="0">
              <a:solidFill>
                <a:schemeClr val="bg1"/>
              </a:solidFill>
              <a:latin typeface="Calibri" panose="020F0502020204030204" pitchFamily="34" charset="0"/>
              <a:cs typeface="Calibri" panose="020F0502020204030204" pitchFamily="34" charset="0"/>
            </a:endParaRPr>
          </a:p>
          <a:p>
            <a:r>
              <a:rPr lang="it-IT" sz="1600" dirty="0">
                <a:solidFill>
                  <a:schemeClr val="bg1"/>
                </a:solidFill>
                <a:latin typeface="Calibri" panose="020F0502020204030204" pitchFamily="34" charset="0"/>
                <a:cs typeface="Calibri" panose="020F0502020204030204" pitchFamily="34" charset="0"/>
              </a:rPr>
              <a:t>Il piano inferiore offre un tunnel vetrato che si allunga per 15 metri e offre scorci e permette di ammirare momenti davvero singolari della vita acquatica</a:t>
            </a:r>
          </a:p>
          <a:p>
            <a:endParaRPr lang="it-IT" sz="1600" dirty="0">
              <a:solidFill>
                <a:schemeClr val="bg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86373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5E9DD358-ACD6-46DF-9627-BAB7E1FC31E5}"/>
              </a:ext>
            </a:extLst>
          </p:cNvPr>
          <p:cNvPicPr>
            <a:picLocks noChangeAspect="1"/>
          </p:cNvPicPr>
          <p:nvPr/>
        </p:nvPicPr>
        <p:blipFill>
          <a:blip r:embed="rId2"/>
          <a:stretch>
            <a:fillRect/>
          </a:stretch>
        </p:blipFill>
        <p:spPr>
          <a:xfrm>
            <a:off x="1271453" y="-1"/>
            <a:ext cx="10287000" cy="6858000"/>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ext uri="{D42A27DB-BD31-4B8C-83A1-F6EECF244321}">
                <p14:modId xmlns:p14="http://schemas.microsoft.com/office/powerpoint/2010/main" val="3714260661"/>
              </p:ext>
            </p:extLst>
          </p:nvPr>
        </p:nvGraphicFramePr>
        <p:xfrm>
          <a:off x="0" y="754983"/>
          <a:ext cx="6096000"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C2003B62-5CB6-4080-B405-ACFE822A4358}"/>
              </a:ext>
            </a:extLst>
          </p:cNvPr>
          <p:cNvSpPr txBox="1"/>
          <p:nvPr/>
        </p:nvSpPr>
        <p:spPr>
          <a:xfrm>
            <a:off x="318953" y="2069010"/>
            <a:ext cx="3800041" cy="3816429"/>
          </a:xfrm>
          <a:prstGeom prst="rect">
            <a:avLst/>
          </a:prstGeom>
          <a:noFill/>
        </p:spPr>
        <p:txBody>
          <a:bodyPr wrap="square" rtlCol="0">
            <a:spAutoFit/>
          </a:bodyPr>
          <a:lstStyle/>
          <a:p>
            <a:endParaRPr lang="it-IT" sz="1600" dirty="0">
              <a:solidFill>
                <a:schemeClr val="bg1"/>
              </a:solidFill>
              <a:latin typeface="Calibri" panose="020F0502020204030204" pitchFamily="34" charset="0"/>
              <a:cs typeface="Calibri" panose="020F0502020204030204" pitchFamily="34" charset="0"/>
            </a:endParaRPr>
          </a:p>
          <a:p>
            <a:endParaRPr lang="it-IT" sz="1400" dirty="0">
              <a:solidFill>
                <a:schemeClr val="bg1"/>
              </a:solidFill>
              <a:latin typeface="Calibri" panose="020F0502020204030204" pitchFamily="34" charset="0"/>
              <a:cs typeface="Calibri" panose="020F0502020204030204" pitchFamily="34" charset="0"/>
            </a:endParaRPr>
          </a:p>
          <a:p>
            <a:r>
              <a:rPr lang="it-IT" sz="1400" dirty="0">
                <a:solidFill>
                  <a:schemeClr val="bg1"/>
                </a:solidFill>
                <a:latin typeface="Calibri" panose="020F0502020204030204" pitchFamily="34" charset="0"/>
                <a:cs typeface="Calibri" panose="020F0502020204030204" pitchFamily="34" charset="0"/>
              </a:rPr>
              <a:t>La Biosfera è una scenografica goccia di vetro e acciaio che si trova nel Porto Antico di Genova </a:t>
            </a:r>
          </a:p>
          <a:p>
            <a:endParaRPr lang="it-IT" sz="1400" dirty="0">
              <a:solidFill>
                <a:schemeClr val="bg1"/>
              </a:solidFill>
              <a:latin typeface="Calibri" panose="020F0502020204030204" pitchFamily="34" charset="0"/>
              <a:cs typeface="Calibri" panose="020F0502020204030204" pitchFamily="34" charset="0"/>
            </a:endParaRPr>
          </a:p>
          <a:p>
            <a:r>
              <a:rPr lang="it-IT" sz="1400" dirty="0">
                <a:solidFill>
                  <a:schemeClr val="bg1"/>
                </a:solidFill>
                <a:latin typeface="Calibri" panose="020F0502020204030204" pitchFamily="34" charset="0"/>
                <a:cs typeface="Calibri" panose="020F0502020204030204" pitchFamily="34" charset="0"/>
              </a:rPr>
              <a:t>Qui imparerete a conoscere la flora e la fauna delle foreste tropicali, sempre più a rischio a causa dello sfruttamento dell’uomo e dei cambiamenti climatici. </a:t>
            </a:r>
          </a:p>
          <a:p>
            <a:endParaRPr lang="it-IT" sz="1400" dirty="0">
              <a:solidFill>
                <a:schemeClr val="bg1"/>
              </a:solidFill>
              <a:latin typeface="Calibri" panose="020F0502020204030204" pitchFamily="34" charset="0"/>
              <a:cs typeface="Calibri" panose="020F0502020204030204" pitchFamily="34" charset="0"/>
            </a:endParaRPr>
          </a:p>
          <a:p>
            <a:r>
              <a:rPr lang="it-IT" sz="1400" dirty="0">
                <a:solidFill>
                  <a:schemeClr val="bg1"/>
                </a:solidFill>
                <a:latin typeface="Calibri" panose="020F0502020204030204" pitchFamily="34" charset="0"/>
                <a:cs typeface="Calibri" panose="020F0502020204030204" pitchFamily="34" charset="0"/>
              </a:rPr>
              <a:t>Potranno essere osservate da vicino oltre 150 specie, alcune delle quali estremamente rare. Si spazia dalle più alte felci arboree coltivate in vaso, alla pianta del caffè, la cannella, il banano e perfino l’albero della gomma da masticare.</a:t>
            </a:r>
          </a:p>
          <a:p>
            <a:endParaRPr lang="it-IT" sz="1600" dirty="0">
              <a:solidFill>
                <a:schemeClr val="bg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144378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14CB7FC1-8EB9-4898-BEE3-37C2E2105106}"/>
              </a:ext>
            </a:extLst>
          </p:cNvPr>
          <p:cNvPicPr>
            <a:picLocks noChangeAspect="1"/>
          </p:cNvPicPr>
          <p:nvPr/>
        </p:nvPicPr>
        <p:blipFill>
          <a:blip r:embed="rId2"/>
          <a:stretch>
            <a:fillRect/>
          </a:stretch>
        </p:blipFill>
        <p:spPr>
          <a:xfrm>
            <a:off x="0" y="1227139"/>
            <a:ext cx="12192000" cy="4193754"/>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ext uri="{D42A27DB-BD31-4B8C-83A1-F6EECF244321}">
                <p14:modId xmlns:p14="http://schemas.microsoft.com/office/powerpoint/2010/main" val="4040010800"/>
              </p:ext>
            </p:extLst>
          </p:nvPr>
        </p:nvGraphicFramePr>
        <p:xfrm>
          <a:off x="0" y="754983"/>
          <a:ext cx="6096000"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C2003B62-5CB6-4080-B405-ACFE822A4358}"/>
              </a:ext>
            </a:extLst>
          </p:cNvPr>
          <p:cNvSpPr txBox="1"/>
          <p:nvPr/>
        </p:nvSpPr>
        <p:spPr>
          <a:xfrm>
            <a:off x="318952" y="2069010"/>
            <a:ext cx="5777047" cy="3293209"/>
          </a:xfrm>
          <a:prstGeom prst="rect">
            <a:avLst/>
          </a:prstGeom>
          <a:noFill/>
        </p:spPr>
        <p:txBody>
          <a:bodyPr wrap="square" rtlCol="0">
            <a:spAutoFit/>
          </a:bodyPr>
          <a:lstStyle/>
          <a:p>
            <a:endParaRPr lang="it-IT" sz="1600" dirty="0">
              <a:solidFill>
                <a:schemeClr val="bg1"/>
              </a:solidFill>
              <a:latin typeface="Calibri" panose="020F0502020204030204" pitchFamily="34" charset="0"/>
              <a:cs typeface="Calibri" panose="020F0502020204030204" pitchFamily="34" charset="0"/>
            </a:endParaRPr>
          </a:p>
          <a:p>
            <a:endParaRPr lang="it-IT" dirty="0">
              <a:solidFill>
                <a:schemeClr val="bg1"/>
              </a:solidFill>
              <a:latin typeface="Calibri" panose="020F0502020204030204" pitchFamily="34" charset="0"/>
              <a:cs typeface="Calibri" panose="020F0502020204030204" pitchFamily="34" charset="0"/>
            </a:endParaRPr>
          </a:p>
          <a:p>
            <a:r>
              <a:rPr lang="it-IT" sz="1600" dirty="0">
                <a:solidFill>
                  <a:schemeClr val="bg1"/>
                </a:solidFill>
                <a:latin typeface="Calibri" panose="020F0502020204030204" pitchFamily="34" charset="0"/>
                <a:cs typeface="Calibri" panose="020F0502020204030204" pitchFamily="34" charset="0"/>
              </a:rPr>
              <a:t>Posto lungo la </a:t>
            </a:r>
            <a:r>
              <a:rPr lang="it-IT" sz="1600" b="1" dirty="0">
                <a:solidFill>
                  <a:schemeClr val="bg1"/>
                </a:solidFill>
                <a:latin typeface="Calibri" panose="020F0502020204030204" pitchFamily="34" charset="0"/>
                <a:cs typeface="Calibri" panose="020F0502020204030204" pitchFamily="34" charset="0"/>
              </a:rPr>
              <a:t>Riviera dei Fiori</a:t>
            </a:r>
            <a:r>
              <a:rPr lang="it-IT" sz="1600" dirty="0">
                <a:solidFill>
                  <a:schemeClr val="bg1"/>
                </a:solidFill>
                <a:latin typeface="Calibri" panose="020F0502020204030204" pitchFamily="34" charset="0"/>
                <a:cs typeface="Calibri" panose="020F0502020204030204" pitchFamily="34" charset="0"/>
              </a:rPr>
              <a:t>, è una nota località turistica, rinomata per la coltivazione dei fiori </a:t>
            </a:r>
          </a:p>
          <a:p>
            <a:r>
              <a:rPr lang="it-IT" sz="1600" dirty="0">
                <a:solidFill>
                  <a:schemeClr val="bg1"/>
                </a:solidFill>
                <a:latin typeface="Calibri" panose="020F0502020204030204" pitchFamily="34" charset="0"/>
                <a:cs typeface="Calibri" panose="020F0502020204030204" pitchFamily="34" charset="0"/>
              </a:rPr>
              <a:t>da cui il soprannome di "Città dei fiori". </a:t>
            </a:r>
          </a:p>
          <a:p>
            <a:endParaRPr lang="it-IT" sz="1600" dirty="0">
              <a:solidFill>
                <a:schemeClr val="bg1"/>
              </a:solidFill>
              <a:latin typeface="Calibri" panose="020F0502020204030204" pitchFamily="34" charset="0"/>
              <a:cs typeface="Calibri" panose="020F0502020204030204" pitchFamily="34" charset="0"/>
            </a:endParaRPr>
          </a:p>
          <a:p>
            <a:r>
              <a:rPr lang="it-IT" sz="1600" dirty="0">
                <a:solidFill>
                  <a:schemeClr val="bg1"/>
                </a:solidFill>
                <a:latin typeface="Calibri" panose="020F0502020204030204" pitchFamily="34" charset="0"/>
                <a:cs typeface="Calibri" panose="020F0502020204030204" pitchFamily="34" charset="0"/>
              </a:rPr>
              <a:t>Inoltre ospita l'arrivo della corsa ciclistica Milano-Sanremo (una delle </a:t>
            </a:r>
            <a:r>
              <a:rPr lang="it-IT" sz="1600" i="1" dirty="0">
                <a:solidFill>
                  <a:schemeClr val="bg1"/>
                </a:solidFill>
                <a:latin typeface="Calibri" panose="020F0502020204030204" pitchFamily="34" charset="0"/>
                <a:cs typeface="Calibri" panose="020F0502020204030204" pitchFamily="34" charset="0"/>
              </a:rPr>
              <a:t>classiche monumento</a:t>
            </a:r>
            <a:r>
              <a:rPr lang="it-IT" sz="1600" dirty="0">
                <a:solidFill>
                  <a:schemeClr val="bg1"/>
                </a:solidFill>
                <a:latin typeface="Calibri" panose="020F0502020204030204" pitchFamily="34" charset="0"/>
                <a:cs typeface="Calibri" panose="020F0502020204030204" pitchFamily="34" charset="0"/>
              </a:rPr>
              <a:t> del ciclismo), il </a:t>
            </a:r>
            <a:r>
              <a:rPr lang="it-IT" sz="1600" b="1" dirty="0">
                <a:solidFill>
                  <a:schemeClr val="bg1"/>
                </a:solidFill>
                <a:latin typeface="Calibri" panose="020F0502020204030204" pitchFamily="34" charset="0"/>
                <a:cs typeface="Calibri" panose="020F0502020204030204" pitchFamily="34" charset="0"/>
              </a:rPr>
              <a:t>Festival della canzone italiana</a:t>
            </a:r>
            <a:r>
              <a:rPr lang="it-IT" sz="1600" dirty="0">
                <a:solidFill>
                  <a:schemeClr val="bg1"/>
                </a:solidFill>
                <a:latin typeface="Calibri" panose="020F0502020204030204" pitchFamily="34" charset="0"/>
                <a:cs typeface="Calibri" panose="020F0502020204030204" pitchFamily="34" charset="0"/>
              </a:rPr>
              <a:t>, il </a:t>
            </a:r>
            <a:r>
              <a:rPr lang="it-IT" sz="1600" b="1" dirty="0">
                <a:solidFill>
                  <a:schemeClr val="bg1"/>
                </a:solidFill>
                <a:latin typeface="Calibri" panose="020F0502020204030204" pitchFamily="34" charset="0"/>
                <a:cs typeface="Calibri" panose="020F0502020204030204" pitchFamily="34" charset="0"/>
              </a:rPr>
              <a:t>Premio Tenco</a:t>
            </a:r>
            <a:r>
              <a:rPr lang="it-IT" sz="1600" dirty="0">
                <a:solidFill>
                  <a:schemeClr val="bg1"/>
                </a:solidFill>
                <a:latin typeface="Calibri" panose="020F0502020204030204" pitchFamily="34" charset="0"/>
                <a:cs typeface="Calibri" panose="020F0502020204030204" pitchFamily="34" charset="0"/>
              </a:rPr>
              <a:t> ed il </a:t>
            </a:r>
            <a:r>
              <a:rPr lang="it-IT" sz="1600" b="1" dirty="0">
                <a:solidFill>
                  <a:schemeClr val="bg1"/>
                </a:solidFill>
                <a:latin typeface="Calibri" panose="020F0502020204030204" pitchFamily="34" charset="0"/>
                <a:cs typeface="Calibri" panose="020F0502020204030204" pitchFamily="34" charset="0"/>
              </a:rPr>
              <a:t>rally di automobilismo</a:t>
            </a:r>
            <a:r>
              <a:rPr lang="it-IT" sz="1600" dirty="0">
                <a:solidFill>
                  <a:schemeClr val="bg1"/>
                </a:solidFill>
                <a:latin typeface="Calibri" panose="020F0502020204030204" pitchFamily="34" charset="0"/>
                <a:cs typeface="Calibri" panose="020F0502020204030204" pitchFamily="34" charset="0"/>
              </a:rPr>
              <a:t>; è inoltre sede di </a:t>
            </a:r>
            <a:r>
              <a:rPr lang="it-IT" sz="1600" b="1" dirty="0">
                <a:solidFill>
                  <a:schemeClr val="bg1"/>
                </a:solidFill>
                <a:latin typeface="Calibri" panose="020F0502020204030204" pitchFamily="34" charset="0"/>
                <a:cs typeface="Calibri" panose="020F0502020204030204" pitchFamily="34" charset="0"/>
              </a:rPr>
              <a:t>uno</a:t>
            </a:r>
            <a:r>
              <a:rPr lang="it-IT" sz="1600" dirty="0">
                <a:solidFill>
                  <a:schemeClr val="bg1"/>
                </a:solidFill>
                <a:latin typeface="Calibri" panose="020F0502020204030204" pitchFamily="34" charset="0"/>
                <a:cs typeface="Calibri" panose="020F0502020204030204" pitchFamily="34" charset="0"/>
              </a:rPr>
              <a:t> dei </a:t>
            </a:r>
            <a:r>
              <a:rPr lang="it-IT" sz="1600" b="1" dirty="0">
                <a:solidFill>
                  <a:schemeClr val="bg1"/>
                </a:solidFill>
                <a:latin typeface="Calibri" panose="020F0502020204030204" pitchFamily="34" charset="0"/>
                <a:cs typeface="Calibri" panose="020F0502020204030204" pitchFamily="34" charset="0"/>
              </a:rPr>
              <a:t>quattro</a:t>
            </a:r>
            <a:r>
              <a:rPr lang="it-IT" sz="1600" dirty="0">
                <a:solidFill>
                  <a:schemeClr val="bg1"/>
                </a:solidFill>
                <a:latin typeface="Calibri" panose="020F0502020204030204" pitchFamily="34" charset="0"/>
                <a:cs typeface="Calibri" panose="020F0502020204030204" pitchFamily="34" charset="0"/>
              </a:rPr>
              <a:t> </a:t>
            </a:r>
            <a:r>
              <a:rPr lang="it-IT" sz="1600" b="1" dirty="0">
                <a:solidFill>
                  <a:schemeClr val="bg1"/>
                </a:solidFill>
                <a:latin typeface="Calibri" panose="020F0502020204030204" pitchFamily="34" charset="0"/>
                <a:cs typeface="Calibri" panose="020F0502020204030204" pitchFamily="34" charset="0"/>
              </a:rPr>
              <a:t>casinò</a:t>
            </a:r>
            <a:r>
              <a:rPr lang="it-IT" sz="1600" dirty="0">
                <a:solidFill>
                  <a:schemeClr val="bg1"/>
                </a:solidFill>
                <a:latin typeface="Calibri" panose="020F0502020204030204" pitchFamily="34" charset="0"/>
                <a:cs typeface="Calibri" panose="020F0502020204030204" pitchFamily="34" charset="0"/>
              </a:rPr>
              <a:t> presenti in Italia.</a:t>
            </a:r>
          </a:p>
          <a:p>
            <a:endParaRPr lang="it-IT" sz="1600" dirty="0">
              <a:solidFill>
                <a:schemeClr val="bg1"/>
              </a:solidFill>
              <a:latin typeface="Calibri" panose="020F0502020204030204" pitchFamily="34" charset="0"/>
              <a:cs typeface="Calibri" panose="020F0502020204030204" pitchFamily="34" charset="0"/>
            </a:endParaRPr>
          </a:p>
          <a:p>
            <a:endParaRPr lang="it-IT" sz="1600" dirty="0">
              <a:solidFill>
                <a:schemeClr val="bg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854746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E297D03F-3291-415D-8EBB-4A8010F69728}"/>
              </a:ext>
            </a:extLst>
          </p:cNvPr>
          <p:cNvPicPr>
            <a:picLocks noChangeAspect="1"/>
          </p:cNvPicPr>
          <p:nvPr/>
        </p:nvPicPr>
        <p:blipFill>
          <a:blip r:embed="rId2"/>
          <a:stretch>
            <a:fillRect/>
          </a:stretch>
        </p:blipFill>
        <p:spPr>
          <a:xfrm>
            <a:off x="5461405" y="1424924"/>
            <a:ext cx="6035657" cy="3875740"/>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ext uri="{D42A27DB-BD31-4B8C-83A1-F6EECF244321}">
                <p14:modId xmlns:p14="http://schemas.microsoft.com/office/powerpoint/2010/main" val="2932335266"/>
              </p:ext>
            </p:extLst>
          </p:nvPr>
        </p:nvGraphicFramePr>
        <p:xfrm>
          <a:off x="0" y="754983"/>
          <a:ext cx="5142451"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C2003B62-5CB6-4080-B405-ACFE822A4358}"/>
              </a:ext>
            </a:extLst>
          </p:cNvPr>
          <p:cNvSpPr txBox="1"/>
          <p:nvPr/>
        </p:nvSpPr>
        <p:spPr>
          <a:xfrm>
            <a:off x="318954" y="2069010"/>
            <a:ext cx="4596996" cy="3477875"/>
          </a:xfrm>
          <a:prstGeom prst="rect">
            <a:avLst/>
          </a:prstGeom>
          <a:noFill/>
        </p:spPr>
        <p:txBody>
          <a:bodyPr wrap="square" rtlCol="0">
            <a:spAutoFit/>
          </a:bodyPr>
          <a:lstStyle/>
          <a:p>
            <a:endParaRPr lang="it-IT" sz="1600" dirty="0">
              <a:solidFill>
                <a:schemeClr val="bg1"/>
              </a:solidFill>
              <a:latin typeface="Calibri" panose="020F0502020204030204" pitchFamily="34" charset="0"/>
              <a:cs typeface="Calibri" panose="020F0502020204030204" pitchFamily="34" charset="0"/>
            </a:endParaRPr>
          </a:p>
          <a:p>
            <a:endParaRPr lang="it-IT" sz="1400" dirty="0">
              <a:solidFill>
                <a:schemeClr val="bg1"/>
              </a:solidFill>
              <a:latin typeface="Calibri" panose="020F0502020204030204" pitchFamily="34" charset="0"/>
              <a:cs typeface="Calibri" panose="020F0502020204030204" pitchFamily="34" charset="0"/>
            </a:endParaRPr>
          </a:p>
          <a:p>
            <a:r>
              <a:rPr lang="it-IT" sz="1600" b="1" dirty="0">
                <a:solidFill>
                  <a:schemeClr val="bg1"/>
                </a:solidFill>
                <a:latin typeface="Calibri" panose="020F0502020204030204" pitchFamily="34" charset="0"/>
                <a:cs typeface="Calibri" panose="020F0502020204030204" pitchFamily="34" charset="0"/>
              </a:rPr>
              <a:t>Sanremo in Fiore</a:t>
            </a:r>
            <a:r>
              <a:rPr lang="it-IT" sz="1600" dirty="0">
                <a:solidFill>
                  <a:schemeClr val="bg1"/>
                </a:solidFill>
                <a:latin typeface="Calibri" panose="020F0502020204030204" pitchFamily="34" charset="0"/>
                <a:cs typeface="Calibri" panose="020F0502020204030204" pitchFamily="34" charset="0"/>
              </a:rPr>
              <a:t>, conosciuto anche come </a:t>
            </a:r>
          </a:p>
          <a:p>
            <a:r>
              <a:rPr lang="it-IT" sz="1600" b="1" dirty="0">
                <a:solidFill>
                  <a:schemeClr val="bg1"/>
                </a:solidFill>
                <a:latin typeface="Calibri" panose="020F0502020204030204" pitchFamily="34" charset="0"/>
                <a:cs typeface="Calibri" panose="020F0502020204030204" pitchFamily="34" charset="0"/>
              </a:rPr>
              <a:t>Corso Fiorito</a:t>
            </a:r>
            <a:r>
              <a:rPr lang="it-IT" sz="1600" dirty="0">
                <a:solidFill>
                  <a:schemeClr val="bg1"/>
                </a:solidFill>
                <a:latin typeface="Calibri" panose="020F0502020204030204" pitchFamily="34" charset="0"/>
                <a:cs typeface="Calibri" panose="020F0502020204030204" pitchFamily="34" charset="0"/>
              </a:rPr>
              <a:t> o </a:t>
            </a:r>
            <a:r>
              <a:rPr lang="it-IT" sz="1600" b="1" dirty="0">
                <a:solidFill>
                  <a:schemeClr val="bg1"/>
                </a:solidFill>
                <a:latin typeface="Calibri" panose="020F0502020204030204" pitchFamily="34" charset="0"/>
                <a:cs typeface="Calibri" panose="020F0502020204030204" pitchFamily="34" charset="0"/>
              </a:rPr>
              <a:t>Carnevale dei Fiori</a:t>
            </a:r>
            <a:r>
              <a:rPr lang="it-IT" sz="1600" dirty="0">
                <a:solidFill>
                  <a:schemeClr val="bg1"/>
                </a:solidFill>
                <a:latin typeface="Calibri" panose="020F0502020204030204" pitchFamily="34" charset="0"/>
                <a:cs typeface="Calibri" panose="020F0502020204030204" pitchFamily="34" charset="0"/>
              </a:rPr>
              <a:t>, è una sfilata di carri allegorici allestiti con fiori e realizzati da una dozzina di comuni della provincia di Imperia. </a:t>
            </a:r>
            <a:br>
              <a:rPr lang="it-IT" sz="1600" dirty="0">
                <a:solidFill>
                  <a:schemeClr val="bg1"/>
                </a:solidFill>
                <a:latin typeface="Calibri" panose="020F0502020204030204" pitchFamily="34" charset="0"/>
                <a:cs typeface="Calibri" panose="020F0502020204030204" pitchFamily="34" charset="0"/>
              </a:rPr>
            </a:br>
            <a:endParaRPr lang="it-IT" sz="1600" dirty="0">
              <a:solidFill>
                <a:schemeClr val="bg1"/>
              </a:solidFill>
              <a:latin typeface="Calibri" panose="020F0502020204030204" pitchFamily="34" charset="0"/>
              <a:cs typeface="Calibri" panose="020F0502020204030204" pitchFamily="34" charset="0"/>
            </a:endParaRPr>
          </a:p>
          <a:p>
            <a:r>
              <a:rPr lang="it-IT" sz="1600" dirty="0">
                <a:solidFill>
                  <a:schemeClr val="bg1"/>
                </a:solidFill>
                <a:latin typeface="Calibri" panose="020F0502020204030204" pitchFamily="34" charset="0"/>
                <a:cs typeface="Calibri" panose="020F0502020204030204" pitchFamily="34" charset="0"/>
              </a:rPr>
              <a:t>La manifestazione si svolge a Sanremo </a:t>
            </a:r>
          </a:p>
          <a:p>
            <a:r>
              <a:rPr lang="it-IT" sz="1600" dirty="0">
                <a:solidFill>
                  <a:schemeClr val="bg1"/>
                </a:solidFill>
                <a:latin typeface="Calibri" panose="020F0502020204030204" pitchFamily="34" charset="0"/>
                <a:cs typeface="Calibri" panose="020F0502020204030204" pitchFamily="34" charset="0"/>
              </a:rPr>
              <a:t>la domenica precedente </a:t>
            </a:r>
          </a:p>
          <a:p>
            <a:r>
              <a:rPr lang="it-IT" sz="1600" dirty="0">
                <a:solidFill>
                  <a:schemeClr val="bg1"/>
                </a:solidFill>
                <a:latin typeface="Calibri" panose="020F0502020204030204" pitchFamily="34" charset="0"/>
                <a:cs typeface="Calibri" panose="020F0502020204030204" pitchFamily="34" charset="0"/>
              </a:rPr>
              <a:t>(in genere la seconda domenica di marzo) </a:t>
            </a:r>
          </a:p>
          <a:p>
            <a:r>
              <a:rPr lang="it-IT" sz="1600" dirty="0">
                <a:solidFill>
                  <a:schemeClr val="bg1"/>
                </a:solidFill>
                <a:latin typeface="Calibri" panose="020F0502020204030204" pitchFamily="34" charset="0"/>
                <a:cs typeface="Calibri" panose="020F0502020204030204" pitchFamily="34" charset="0"/>
              </a:rPr>
              <a:t>al sabato in cui si disputa la gara ciclistica </a:t>
            </a:r>
          </a:p>
          <a:p>
            <a:r>
              <a:rPr lang="it-IT" sz="1600" dirty="0">
                <a:solidFill>
                  <a:schemeClr val="bg1"/>
                </a:solidFill>
                <a:latin typeface="Calibri" panose="020F0502020204030204" pitchFamily="34" charset="0"/>
                <a:cs typeface="Calibri" panose="020F0502020204030204" pitchFamily="34" charset="0"/>
              </a:rPr>
              <a:t>Milano-Sanremo.</a:t>
            </a:r>
          </a:p>
          <a:p>
            <a:endParaRPr lang="it-IT" sz="1600" dirty="0">
              <a:solidFill>
                <a:schemeClr val="bg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44488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E3D0B3EA-AC61-4CD0-8018-68223A8CEE4C}"/>
              </a:ext>
            </a:extLst>
          </p:cNvPr>
          <p:cNvPicPr>
            <a:picLocks noChangeAspect="1"/>
          </p:cNvPicPr>
          <p:nvPr/>
        </p:nvPicPr>
        <p:blipFill>
          <a:blip r:embed="rId2"/>
          <a:stretch>
            <a:fillRect/>
          </a:stretch>
        </p:blipFill>
        <p:spPr>
          <a:xfrm>
            <a:off x="6414953" y="3561726"/>
            <a:ext cx="3179240" cy="2384430"/>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ext uri="{D42A27DB-BD31-4B8C-83A1-F6EECF244321}">
                <p14:modId xmlns:p14="http://schemas.microsoft.com/office/powerpoint/2010/main" val="3678416667"/>
              </p:ext>
            </p:extLst>
          </p:nvPr>
        </p:nvGraphicFramePr>
        <p:xfrm>
          <a:off x="0" y="754983"/>
          <a:ext cx="6096000"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C2003B62-5CB6-4080-B405-ACFE822A4358}"/>
              </a:ext>
            </a:extLst>
          </p:cNvPr>
          <p:cNvSpPr txBox="1"/>
          <p:nvPr/>
        </p:nvSpPr>
        <p:spPr>
          <a:xfrm>
            <a:off x="318953" y="2069010"/>
            <a:ext cx="5024834" cy="2985433"/>
          </a:xfrm>
          <a:prstGeom prst="rect">
            <a:avLst/>
          </a:prstGeom>
          <a:noFill/>
        </p:spPr>
        <p:txBody>
          <a:bodyPr wrap="square" rtlCol="0">
            <a:spAutoFit/>
          </a:bodyPr>
          <a:lstStyle/>
          <a:p>
            <a:endParaRPr lang="it-IT" sz="1600" dirty="0">
              <a:solidFill>
                <a:schemeClr val="bg1"/>
              </a:solidFill>
              <a:latin typeface="Calibri" panose="020F0502020204030204" pitchFamily="34" charset="0"/>
              <a:cs typeface="Calibri" panose="020F0502020204030204" pitchFamily="34" charset="0"/>
            </a:endParaRPr>
          </a:p>
          <a:p>
            <a:endParaRPr lang="it-IT" sz="1400" dirty="0">
              <a:solidFill>
                <a:schemeClr val="bg1"/>
              </a:solidFill>
              <a:latin typeface="Calibri" panose="020F0502020204030204" pitchFamily="34" charset="0"/>
              <a:cs typeface="Calibri" panose="020F0502020204030204" pitchFamily="34" charset="0"/>
            </a:endParaRPr>
          </a:p>
          <a:p>
            <a:r>
              <a:rPr lang="it-IT" sz="1600" dirty="0">
                <a:solidFill>
                  <a:schemeClr val="bg1"/>
                </a:solidFill>
                <a:latin typeface="Calibri" panose="020F0502020204030204" pitchFamily="34" charset="0"/>
                <a:cs typeface="Calibri" panose="020F0502020204030204" pitchFamily="34" charset="0"/>
              </a:rPr>
              <a:t>I premi finali che prevedono 3.000 euro al carro vincitore, 2.000 euro al secondo e 1.000 euro al terzo vengono assegnati ogni anno a quelli che ottengono i primi tre punteggi totali, al termine dalla votazione effettuata dalla giuria, composta dal presidente e dai giurati provenienti dal mondo tecnico-floricolo e da quello artistico, in base alla qualità dell'infioramento e tecnica di realizzazione ed all'impatto visivo, interpretazione ed esecuzione del tema.</a:t>
            </a:r>
          </a:p>
          <a:p>
            <a:endParaRPr lang="it-IT" sz="1600" dirty="0">
              <a:solidFill>
                <a:schemeClr val="bg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pic>
        <p:nvPicPr>
          <p:cNvPr id="4" name="Immagine 3">
            <a:extLst>
              <a:ext uri="{FF2B5EF4-FFF2-40B4-BE49-F238E27FC236}">
                <a16:creationId xmlns:a16="http://schemas.microsoft.com/office/drawing/2014/main" id="{36244786-2100-48E4-83F2-FFC5A261642D}"/>
              </a:ext>
            </a:extLst>
          </p:cNvPr>
          <p:cNvPicPr>
            <a:picLocks noChangeAspect="1"/>
          </p:cNvPicPr>
          <p:nvPr/>
        </p:nvPicPr>
        <p:blipFill>
          <a:blip r:embed="rId4"/>
          <a:stretch>
            <a:fillRect/>
          </a:stretch>
        </p:blipFill>
        <p:spPr>
          <a:xfrm>
            <a:off x="6414954" y="809548"/>
            <a:ext cx="3179240" cy="2384430"/>
          </a:xfrm>
          <a:prstGeom prst="rect">
            <a:avLst/>
          </a:prstGeom>
        </p:spPr>
      </p:pic>
    </p:spTree>
    <p:extLst>
      <p:ext uri="{BB962C8B-B14F-4D97-AF65-F5344CB8AC3E}">
        <p14:creationId xmlns:p14="http://schemas.microsoft.com/office/powerpoint/2010/main" val="27699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E1E53034-56AD-417A-97EC-0D9254D77A0E}"/>
              </a:ext>
            </a:extLst>
          </p:cNvPr>
          <p:cNvPicPr>
            <a:picLocks noChangeAspect="1"/>
          </p:cNvPicPr>
          <p:nvPr/>
        </p:nvPicPr>
        <p:blipFill>
          <a:blip r:embed="rId2"/>
          <a:stretch>
            <a:fillRect/>
          </a:stretch>
        </p:blipFill>
        <p:spPr>
          <a:xfrm>
            <a:off x="1309582" y="-1"/>
            <a:ext cx="10210742" cy="6858000"/>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ext uri="{D42A27DB-BD31-4B8C-83A1-F6EECF244321}">
                <p14:modId xmlns:p14="http://schemas.microsoft.com/office/powerpoint/2010/main" val="160261726"/>
              </p:ext>
            </p:extLst>
          </p:nvPr>
        </p:nvGraphicFramePr>
        <p:xfrm>
          <a:off x="0" y="754983"/>
          <a:ext cx="6096000"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C2003B62-5CB6-4080-B405-ACFE822A4358}"/>
              </a:ext>
            </a:extLst>
          </p:cNvPr>
          <p:cNvSpPr txBox="1"/>
          <p:nvPr/>
        </p:nvSpPr>
        <p:spPr>
          <a:xfrm>
            <a:off x="318953" y="2069010"/>
            <a:ext cx="5024834" cy="4154984"/>
          </a:xfrm>
          <a:prstGeom prst="rect">
            <a:avLst/>
          </a:prstGeom>
          <a:noFill/>
        </p:spPr>
        <p:txBody>
          <a:bodyPr wrap="square" rtlCol="0">
            <a:spAutoFit/>
          </a:bodyPr>
          <a:lstStyle/>
          <a:p>
            <a:endParaRPr lang="it-IT" sz="1600" dirty="0">
              <a:solidFill>
                <a:schemeClr val="bg1"/>
              </a:solidFill>
              <a:latin typeface="Calibri" panose="020F0502020204030204" pitchFamily="34" charset="0"/>
              <a:cs typeface="Calibri" panose="020F0502020204030204" pitchFamily="34" charset="0"/>
            </a:endParaRPr>
          </a:p>
          <a:p>
            <a:endParaRPr lang="it-IT"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err="1">
                <a:solidFill>
                  <a:schemeClr val="bg1"/>
                </a:solidFill>
                <a:latin typeface="Calibri" panose="020F0502020204030204" pitchFamily="34" charset="0"/>
                <a:cs typeface="Calibri" panose="020F0502020204030204" pitchFamily="34" charset="0"/>
              </a:rPr>
              <a:t>Nascita</a:t>
            </a:r>
            <a:r>
              <a:rPr lang="en-US" sz="1600" dirty="0">
                <a:solidFill>
                  <a:schemeClr val="bg1"/>
                </a:solidFill>
                <a:latin typeface="Calibri" panose="020F0502020204030204" pitchFamily="34" charset="0"/>
                <a:cs typeface="Calibri" panose="020F0502020204030204" pitchFamily="34" charset="0"/>
              </a:rPr>
              <a:t> del festival</a:t>
            </a:r>
          </a:p>
          <a:p>
            <a:endParaRPr lang="en-US" sz="1600" dirty="0">
              <a:solidFill>
                <a:schemeClr val="bg1"/>
              </a:solidFill>
              <a:latin typeface="Calibri" panose="020F0502020204030204" pitchFamily="34" charset="0"/>
              <a:cs typeface="Calibri" panose="020F0502020204030204" pitchFamily="34" charset="0"/>
            </a:endParaRPr>
          </a:p>
          <a:p>
            <a:pPr fontAlgn="base"/>
            <a:r>
              <a:rPr lang="it-IT" sz="1200" dirty="0">
                <a:solidFill>
                  <a:schemeClr val="bg1"/>
                </a:solidFill>
              </a:rPr>
              <a:t>Nel 1953 poi, a due anni dal debutto, qualcosa cambiò: </a:t>
            </a:r>
          </a:p>
          <a:p>
            <a:pPr fontAlgn="base"/>
            <a:r>
              <a:rPr lang="it-IT" sz="1200" dirty="0">
                <a:solidFill>
                  <a:schemeClr val="bg1"/>
                </a:solidFill>
              </a:rPr>
              <a:t>sparirono i tavolini della sala e si decise di far accedere gli ospiti solo se </a:t>
            </a:r>
            <a:r>
              <a:rPr lang="it-IT" sz="1200" b="1" dirty="0">
                <a:solidFill>
                  <a:schemeClr val="bg1"/>
                </a:solidFill>
              </a:rPr>
              <a:t>muniti di invito</a:t>
            </a:r>
            <a:r>
              <a:rPr lang="it-IT" sz="1200" dirty="0">
                <a:solidFill>
                  <a:schemeClr val="bg1"/>
                </a:solidFill>
              </a:rPr>
              <a:t>.</a:t>
            </a:r>
          </a:p>
          <a:p>
            <a:pPr fontAlgn="base"/>
            <a:endParaRPr lang="it-IT" sz="1200" dirty="0">
              <a:solidFill>
                <a:schemeClr val="bg1"/>
              </a:solidFill>
            </a:endParaRPr>
          </a:p>
          <a:p>
            <a:pPr fontAlgn="base"/>
            <a:r>
              <a:rPr lang="it-IT" sz="1200" dirty="0">
                <a:solidFill>
                  <a:schemeClr val="bg1"/>
                </a:solidFill>
              </a:rPr>
              <a:t>La stampa si interessò seriamente al fenomeno, a cui partecipavano sempre più concorrenti.</a:t>
            </a:r>
          </a:p>
          <a:p>
            <a:pPr fontAlgn="base"/>
            <a:r>
              <a:rPr lang="it-IT" sz="1200" dirty="0">
                <a:solidFill>
                  <a:schemeClr val="bg1"/>
                </a:solidFill>
              </a:rPr>
              <a:t>Due anni dopo fu la volta infatti della prima diretta televisiva: non andò in onda tutta la trasmissione, ma la Rai si collegò con il Casinò Municipale di Sanremo alle 22:45, in "seconda serata", al termine del varietà </a:t>
            </a:r>
            <a:r>
              <a:rPr lang="it-IT" sz="1200" b="1" i="1" dirty="0">
                <a:solidFill>
                  <a:schemeClr val="bg1"/>
                </a:solidFill>
              </a:rPr>
              <a:t>Un due tre</a:t>
            </a:r>
            <a:r>
              <a:rPr lang="it-IT" sz="1200" dirty="0">
                <a:solidFill>
                  <a:schemeClr val="bg1"/>
                </a:solidFill>
              </a:rPr>
              <a:t> di </a:t>
            </a:r>
            <a:r>
              <a:rPr lang="it-IT" sz="1200" b="1" dirty="0">
                <a:solidFill>
                  <a:schemeClr val="bg1"/>
                </a:solidFill>
              </a:rPr>
              <a:t>Ugo Tognazzi </a:t>
            </a:r>
            <a:r>
              <a:rPr lang="it-IT" sz="1200" dirty="0">
                <a:solidFill>
                  <a:schemeClr val="bg1"/>
                </a:solidFill>
              </a:rPr>
              <a:t>e </a:t>
            </a:r>
            <a:r>
              <a:rPr lang="it-IT" sz="1200" b="1" dirty="0">
                <a:solidFill>
                  <a:schemeClr val="bg1"/>
                </a:solidFill>
              </a:rPr>
              <a:t>Raimondo Vianello</a:t>
            </a:r>
            <a:r>
              <a:rPr lang="it-IT" sz="1200" dirty="0">
                <a:solidFill>
                  <a:schemeClr val="bg1"/>
                </a:solidFill>
              </a:rPr>
              <a:t>. </a:t>
            </a:r>
          </a:p>
          <a:p>
            <a:pPr fontAlgn="base"/>
            <a:endParaRPr lang="it-IT" sz="1200" dirty="0">
              <a:solidFill>
                <a:schemeClr val="bg1"/>
              </a:solidFill>
            </a:endParaRPr>
          </a:p>
          <a:p>
            <a:pPr fontAlgn="base"/>
            <a:r>
              <a:rPr lang="it-IT" sz="1200" dirty="0">
                <a:solidFill>
                  <a:schemeClr val="bg1"/>
                </a:solidFill>
              </a:rPr>
              <a:t>Il circuito mediatico era attivato. L'opinione pubblica parlava del Festival, si interessava dei suoi cantanti e soprattutto fischiettava le loro canzoni.</a:t>
            </a:r>
          </a:p>
          <a:p>
            <a:r>
              <a:rPr lang="en-US" sz="1600" dirty="0">
                <a:solidFill>
                  <a:schemeClr val="bg1"/>
                </a:solidFill>
                <a:latin typeface="Calibri" panose="020F0502020204030204" pitchFamily="34" charset="0"/>
                <a:cs typeface="Calibri" panose="020F0502020204030204" pitchFamily="34" charset="0"/>
              </a:rPr>
              <a:t> </a:t>
            </a:r>
            <a:endParaRPr lang="it-IT" sz="1600" dirty="0">
              <a:solidFill>
                <a:schemeClr val="bg1"/>
              </a:solidFill>
              <a:latin typeface="Calibri" panose="020F0502020204030204" pitchFamily="34" charset="0"/>
              <a:cs typeface="Calibri" panose="020F0502020204030204" pitchFamily="34" charset="0"/>
            </a:endParaRPr>
          </a:p>
          <a:p>
            <a:endParaRPr lang="it-IT" sz="1600" dirty="0">
              <a:solidFill>
                <a:schemeClr val="bg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060401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E6C5C70-B2A8-4E08-B607-D8598E94441E}"/>
              </a:ext>
            </a:extLst>
          </p:cNvPr>
          <p:cNvPicPr>
            <a:picLocks noChangeAspect="1"/>
          </p:cNvPicPr>
          <p:nvPr/>
        </p:nvPicPr>
        <p:blipFill>
          <a:blip r:embed="rId2"/>
          <a:stretch>
            <a:fillRect/>
          </a:stretch>
        </p:blipFill>
        <p:spPr>
          <a:xfrm>
            <a:off x="7478621" y="1089690"/>
            <a:ext cx="2855730" cy="1787734"/>
          </a:xfrm>
          <a:prstGeom prst="rect">
            <a:avLst/>
          </a:prstGeom>
        </p:spPr>
      </p:pic>
      <p:graphicFrame>
        <p:nvGraphicFramePr>
          <p:cNvPr id="9" name="Segnaposto contenuto 7" descr="Grafico">
            <a:extLst>
              <a:ext uri="{FF2B5EF4-FFF2-40B4-BE49-F238E27FC236}">
                <a16:creationId xmlns:a16="http://schemas.microsoft.com/office/drawing/2014/main" id="{A2486499-BE4B-411A-982C-64458B4F7ED7}"/>
              </a:ext>
            </a:extLst>
          </p:cNvPr>
          <p:cNvGraphicFramePr>
            <a:graphicFrameLocks/>
          </p:cNvGraphicFramePr>
          <p:nvPr>
            <p:extLst/>
          </p:nvPr>
        </p:nvGraphicFramePr>
        <p:xfrm>
          <a:off x="0" y="754983"/>
          <a:ext cx="6096000" cy="534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C2003B62-5CB6-4080-B405-ACFE822A4358}"/>
              </a:ext>
            </a:extLst>
          </p:cNvPr>
          <p:cNvSpPr txBox="1"/>
          <p:nvPr/>
        </p:nvSpPr>
        <p:spPr>
          <a:xfrm>
            <a:off x="318954" y="1873491"/>
            <a:ext cx="4664108" cy="5324535"/>
          </a:xfrm>
          <a:prstGeom prst="rect">
            <a:avLst/>
          </a:prstGeom>
          <a:noFill/>
        </p:spPr>
        <p:txBody>
          <a:bodyPr wrap="square" rtlCol="0">
            <a:spAutoFit/>
          </a:bodyPr>
          <a:lstStyle/>
          <a:p>
            <a:endParaRPr lang="it-IT" sz="1600" dirty="0">
              <a:solidFill>
                <a:schemeClr val="bg1"/>
              </a:solidFill>
              <a:latin typeface="Calibri" panose="020F0502020204030204" pitchFamily="34" charset="0"/>
              <a:cs typeface="Calibri" panose="020F0502020204030204" pitchFamily="34" charset="0"/>
            </a:endParaRPr>
          </a:p>
          <a:p>
            <a:endParaRPr lang="it-IT"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400" dirty="0">
                <a:solidFill>
                  <a:schemeClr val="bg1"/>
                </a:solidFill>
                <a:latin typeface="Calibri" panose="020F0502020204030204" pitchFamily="34" charset="0"/>
                <a:cs typeface="Calibri" panose="020F0502020204030204" pitchFamily="34" charset="0"/>
              </a:rPr>
              <a:t>A dominare il Festival nelle sue prime edizioni, precisamente nell’edizione del 1958, fu la canzone tradizionale italiana con la vittoria di Domenico Modugno (in coppia con Johnny Dorelli) e la sua </a:t>
            </a:r>
          </a:p>
          <a:p>
            <a:r>
              <a:rPr lang="it-IT" sz="1400" i="1" dirty="0">
                <a:solidFill>
                  <a:schemeClr val="bg1"/>
                </a:solidFill>
                <a:latin typeface="Calibri" panose="020F0502020204030204" pitchFamily="34" charset="0"/>
                <a:cs typeface="Calibri" panose="020F0502020204030204" pitchFamily="34" charset="0"/>
              </a:rPr>
              <a:t>       ‘</a:t>
            </a:r>
            <a:r>
              <a:rPr lang="it-IT" sz="1400" b="1" i="1" dirty="0">
                <a:solidFill>
                  <a:schemeClr val="bg1"/>
                </a:solidFill>
                <a:latin typeface="Calibri" panose="020F0502020204030204" pitchFamily="34" charset="0"/>
                <a:cs typeface="Calibri" panose="020F0502020204030204" pitchFamily="34" charset="0"/>
              </a:rPr>
              <a:t>’Nel blu dipinto di blu</a:t>
            </a:r>
            <a:r>
              <a:rPr lang="it-IT" sz="1400" i="1" dirty="0">
                <a:solidFill>
                  <a:schemeClr val="bg1"/>
                </a:solidFill>
                <a:latin typeface="Calibri" panose="020F0502020204030204" pitchFamily="34" charset="0"/>
                <a:cs typeface="Calibri" panose="020F0502020204030204" pitchFamily="34" charset="0"/>
              </a:rPr>
              <a:t>’’</a:t>
            </a:r>
          </a:p>
          <a:p>
            <a:endParaRPr lang="en-US" sz="1400" i="1"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400" dirty="0">
                <a:solidFill>
                  <a:schemeClr val="bg1"/>
                </a:solidFill>
                <a:latin typeface="Calibri" panose="020F0502020204030204" pitchFamily="34" charset="0"/>
                <a:cs typeface="Calibri" panose="020F0502020204030204" pitchFamily="34" charset="0"/>
              </a:rPr>
              <a:t>Nell'edizione del 1966, </a:t>
            </a:r>
            <a:r>
              <a:rPr lang="it-IT" sz="1400" b="1" dirty="0">
                <a:solidFill>
                  <a:schemeClr val="bg1"/>
                </a:solidFill>
                <a:latin typeface="Calibri" panose="020F0502020204030204" pitchFamily="34" charset="0"/>
                <a:cs typeface="Calibri" panose="020F0502020204030204" pitchFamily="34" charset="0"/>
              </a:rPr>
              <a:t>Adriano Celentano</a:t>
            </a:r>
            <a:r>
              <a:rPr lang="it-IT" sz="1400" dirty="0">
                <a:solidFill>
                  <a:schemeClr val="bg1"/>
                </a:solidFill>
                <a:latin typeface="Calibri" panose="020F0502020204030204" pitchFamily="34" charset="0"/>
                <a:cs typeface="Calibri" panose="020F0502020204030204" pitchFamily="34" charset="0"/>
              </a:rPr>
              <a:t> presentò </a:t>
            </a:r>
            <a:r>
              <a:rPr lang="it-IT" sz="1400" i="1" dirty="0">
                <a:solidFill>
                  <a:schemeClr val="bg1"/>
                </a:solidFill>
                <a:latin typeface="Calibri" panose="020F0502020204030204" pitchFamily="34" charset="0"/>
                <a:cs typeface="Calibri" panose="020F0502020204030204" pitchFamily="34" charset="0"/>
              </a:rPr>
              <a:t>Il ragazzo della via Gluck</a:t>
            </a:r>
            <a:r>
              <a:rPr lang="it-IT" sz="1400" dirty="0">
                <a:solidFill>
                  <a:schemeClr val="bg1"/>
                </a:solidFill>
                <a:latin typeface="Calibri" panose="020F0502020204030204" pitchFamily="34" charset="0"/>
                <a:cs typeface="Calibri" panose="020F0502020204030204" pitchFamily="34" charset="0"/>
              </a:rPr>
              <a:t>, subito eliminata dalla competizione; </a:t>
            </a:r>
          </a:p>
          <a:p>
            <a:endParaRPr lang="it-IT"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400" dirty="0">
                <a:solidFill>
                  <a:schemeClr val="bg1"/>
                </a:solidFill>
                <a:latin typeface="Calibri" panose="020F0502020204030204" pitchFamily="34" charset="0"/>
                <a:cs typeface="Calibri" panose="020F0502020204030204" pitchFamily="34" charset="0"/>
              </a:rPr>
              <a:t>l'anno successivo, viene ricordato soprattutto per il suicidio del cantautore genovese </a:t>
            </a:r>
            <a:r>
              <a:rPr lang="it-IT" sz="1400" b="1" dirty="0">
                <a:solidFill>
                  <a:schemeClr val="bg1"/>
                </a:solidFill>
                <a:latin typeface="Calibri" panose="020F0502020204030204" pitchFamily="34" charset="0"/>
                <a:cs typeface="Calibri" panose="020F0502020204030204" pitchFamily="34" charset="0"/>
              </a:rPr>
              <a:t>Luigi Tenco</a:t>
            </a:r>
            <a:r>
              <a:rPr lang="it-IT" sz="1400" dirty="0">
                <a:solidFill>
                  <a:schemeClr val="bg1"/>
                </a:solidFill>
                <a:latin typeface="Calibri" panose="020F0502020204030204" pitchFamily="34" charset="0"/>
                <a:cs typeface="Calibri" panose="020F0502020204030204" pitchFamily="34" charset="0"/>
              </a:rPr>
              <a:t>, la cui canzone </a:t>
            </a:r>
            <a:r>
              <a:rPr lang="it-IT" sz="1400" i="1" dirty="0">
                <a:solidFill>
                  <a:schemeClr val="bg1"/>
                </a:solidFill>
                <a:latin typeface="Calibri" panose="020F0502020204030204" pitchFamily="34" charset="0"/>
                <a:cs typeface="Calibri" panose="020F0502020204030204" pitchFamily="34" charset="0"/>
              </a:rPr>
              <a:t>Ciao amore, ciao</a:t>
            </a:r>
            <a:r>
              <a:rPr lang="it-IT" sz="1400" dirty="0">
                <a:solidFill>
                  <a:schemeClr val="bg1"/>
                </a:solidFill>
                <a:latin typeface="Calibri" panose="020F0502020204030204" pitchFamily="34" charset="0"/>
                <a:cs typeface="Calibri" panose="020F0502020204030204" pitchFamily="34" charset="0"/>
              </a:rPr>
              <a:t> (cantata in coppia con </a:t>
            </a:r>
            <a:r>
              <a:rPr lang="it-IT" sz="1400" dirty="0" err="1">
                <a:solidFill>
                  <a:schemeClr val="bg1"/>
                </a:solidFill>
                <a:latin typeface="Calibri" panose="020F0502020204030204" pitchFamily="34" charset="0"/>
                <a:cs typeface="Calibri" panose="020F0502020204030204" pitchFamily="34" charset="0"/>
                <a:hlinkClick r:id="rId4" tooltip="Dalida">
                  <a:extLst>
                    <a:ext uri="{A12FA001-AC4F-418D-AE19-62706E023703}">
                      <ahyp:hlinkClr xmlns:ahyp="http://schemas.microsoft.com/office/drawing/2018/hyperlinkcolor" val="tx"/>
                    </a:ext>
                  </a:extLst>
                </a:hlinkClick>
              </a:rPr>
              <a:t>Dalida</a:t>
            </a:r>
            <a:r>
              <a:rPr lang="it-IT" sz="1400" dirty="0">
                <a:solidFill>
                  <a:schemeClr val="bg1"/>
                </a:solidFill>
                <a:latin typeface="Calibri" panose="020F0502020204030204" pitchFamily="34" charset="0"/>
                <a:cs typeface="Calibri" panose="020F0502020204030204" pitchFamily="34" charset="0"/>
              </a:rPr>
              <a:t> e che raccontava il disagio di un Paese che, nonostante il miracolo economico, aveva «ancora sacche paurose di povertà e di indigenza») fu </a:t>
            </a:r>
            <a:r>
              <a:rPr lang="it-IT" sz="1400" b="1" dirty="0">
                <a:solidFill>
                  <a:schemeClr val="bg1"/>
                </a:solidFill>
                <a:latin typeface="Calibri" panose="020F0502020204030204" pitchFamily="34" charset="0"/>
                <a:cs typeface="Calibri" panose="020F0502020204030204" pitchFamily="34" charset="0"/>
              </a:rPr>
              <a:t>eliminata</a:t>
            </a:r>
            <a:r>
              <a:rPr lang="it-IT" sz="1400" dirty="0">
                <a:solidFill>
                  <a:schemeClr val="bg1"/>
                </a:solidFill>
                <a:latin typeface="Calibri" panose="020F0502020204030204" pitchFamily="34" charset="0"/>
                <a:cs typeface="Calibri" panose="020F0502020204030204" pitchFamily="34" charset="0"/>
              </a:rPr>
              <a:t> dalla finale.</a:t>
            </a:r>
          </a:p>
          <a:p>
            <a:endParaRPr lang="it-IT" sz="1400" dirty="0">
              <a:solidFill>
                <a:schemeClr val="bg1"/>
              </a:solidFill>
              <a:latin typeface="Calibri" panose="020F0502020204030204" pitchFamily="34" charset="0"/>
              <a:cs typeface="Calibri" panose="020F0502020204030204" pitchFamily="34" charset="0"/>
            </a:endParaRPr>
          </a:p>
          <a:p>
            <a:endParaRPr lang="it-IT" sz="1400" dirty="0">
              <a:solidFill>
                <a:schemeClr val="bg1"/>
              </a:solidFill>
            </a:endParaRPr>
          </a:p>
          <a:p>
            <a:endParaRPr lang="it-IT" sz="1400" dirty="0">
              <a:solidFill>
                <a:schemeClr val="bg1"/>
              </a:solidFill>
              <a:latin typeface="Calibri" panose="020F0502020204030204" pitchFamily="34" charset="0"/>
              <a:cs typeface="Calibri" panose="020F0502020204030204" pitchFamily="34" charset="0"/>
            </a:endParaRPr>
          </a:p>
          <a:p>
            <a:r>
              <a:rPr lang="en-US" sz="1400" dirty="0">
                <a:solidFill>
                  <a:schemeClr val="bg1"/>
                </a:solidFill>
                <a:latin typeface="Calibri" panose="020F0502020204030204" pitchFamily="34" charset="0"/>
                <a:cs typeface="Calibri" panose="020F0502020204030204" pitchFamily="34" charset="0"/>
              </a:rPr>
              <a:t> </a:t>
            </a:r>
            <a:endParaRPr lang="it-IT" sz="1400" dirty="0">
              <a:solidFill>
                <a:schemeClr val="bg1"/>
              </a:solidFill>
              <a:latin typeface="Calibri" panose="020F0502020204030204" pitchFamily="34" charset="0"/>
              <a:cs typeface="Calibri" panose="020F0502020204030204" pitchFamily="34" charset="0"/>
            </a:endParaRPr>
          </a:p>
          <a:p>
            <a:endParaRPr lang="it-IT" sz="1600" dirty="0">
              <a:solidFill>
                <a:schemeClr val="bg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pic>
        <p:nvPicPr>
          <p:cNvPr id="8" name="Immagine 7">
            <a:extLst>
              <a:ext uri="{FF2B5EF4-FFF2-40B4-BE49-F238E27FC236}">
                <a16:creationId xmlns:a16="http://schemas.microsoft.com/office/drawing/2014/main" id="{AD741A14-3907-4002-A0DF-E9322B2E584B}"/>
              </a:ext>
            </a:extLst>
          </p:cNvPr>
          <p:cNvPicPr>
            <a:picLocks noChangeAspect="1"/>
          </p:cNvPicPr>
          <p:nvPr/>
        </p:nvPicPr>
        <p:blipFill>
          <a:blip r:embed="rId5"/>
          <a:stretch>
            <a:fillRect/>
          </a:stretch>
        </p:blipFill>
        <p:spPr>
          <a:xfrm>
            <a:off x="7478621" y="3366102"/>
            <a:ext cx="2857465" cy="2339311"/>
          </a:xfrm>
          <a:prstGeom prst="rect">
            <a:avLst/>
          </a:prstGeom>
        </p:spPr>
      </p:pic>
    </p:spTree>
    <p:extLst>
      <p:ext uri="{BB962C8B-B14F-4D97-AF65-F5344CB8AC3E}">
        <p14:creationId xmlns:p14="http://schemas.microsoft.com/office/powerpoint/2010/main" val="3902590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ttangolo 9">
            <a:extLst>
              <a:ext uri="{FF2B5EF4-FFF2-40B4-BE49-F238E27FC236}">
                <a16:creationId xmlns:a16="http://schemas.microsoft.com/office/drawing/2014/main" id="{474A7FC5-56F0-4FE3-8383-04EE929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2" name="Rettangolo 11">
            <a:extLst>
              <a:ext uri="{FF2B5EF4-FFF2-40B4-BE49-F238E27FC236}">
                <a16:creationId xmlns:a16="http://schemas.microsoft.com/office/drawing/2014/main" id="{DE6BEBC3-6A99-4A53-9835-9875E0841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ttangolo 13">
            <a:extLst>
              <a:ext uri="{FF2B5EF4-FFF2-40B4-BE49-F238E27FC236}">
                <a16:creationId xmlns:a16="http://schemas.microsoft.com/office/drawing/2014/main" id="{D1006911-EDB8-4CDF-AEAA-A3FA06085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magine 3">
            <a:extLst>
              <a:ext uri="{FF2B5EF4-FFF2-40B4-BE49-F238E27FC236}">
                <a16:creationId xmlns:a16="http://schemas.microsoft.com/office/drawing/2014/main" id="{B6303D61-1588-4AC1-8B09-06BFCB2DBEFC}"/>
              </a:ext>
            </a:extLst>
          </p:cNvPr>
          <p:cNvPicPr>
            <a:picLocks noChangeAspect="1"/>
          </p:cNvPicPr>
          <p:nvPr/>
        </p:nvPicPr>
        <p:blipFill>
          <a:blip r:embed="rId2"/>
          <a:stretch>
            <a:fillRect/>
          </a:stretch>
        </p:blipFill>
        <p:spPr>
          <a:xfrm>
            <a:off x="1198492" y="0"/>
            <a:ext cx="10298278" cy="6860438"/>
          </a:xfrm>
          <a:prstGeom prst="rect">
            <a:avLst/>
          </a:prstGeom>
        </p:spPr>
      </p:pic>
      <p:graphicFrame>
        <p:nvGraphicFramePr>
          <p:cNvPr id="8" name="Segnaposto contenuto 7" descr="Grafico">
            <a:extLst>
              <a:ext uri="{FF2B5EF4-FFF2-40B4-BE49-F238E27FC236}">
                <a16:creationId xmlns:a16="http://schemas.microsoft.com/office/drawing/2014/main" id="{A6903DCD-7CD4-4A75-B7FF-443ABF9CC7FE}"/>
              </a:ext>
            </a:extLst>
          </p:cNvPr>
          <p:cNvGraphicFramePr>
            <a:graphicFrameLocks/>
          </p:cNvGraphicFramePr>
          <p:nvPr>
            <p:extLst>
              <p:ext uri="{D42A27DB-BD31-4B8C-83A1-F6EECF244321}">
                <p14:modId xmlns:p14="http://schemas.microsoft.com/office/powerpoint/2010/main" val="3646102731"/>
              </p:ext>
            </p:extLst>
          </p:nvPr>
        </p:nvGraphicFramePr>
        <p:xfrm>
          <a:off x="-3581" y="761999"/>
          <a:ext cx="4927920" cy="533400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olo 1">
            <a:extLst>
              <a:ext uri="{FF2B5EF4-FFF2-40B4-BE49-F238E27FC236}">
                <a16:creationId xmlns:a16="http://schemas.microsoft.com/office/drawing/2014/main" id="{F993299F-3E8A-4BF7-9C3D-B9F22CF94C4E}"/>
              </a:ext>
            </a:extLst>
          </p:cNvPr>
          <p:cNvSpPr>
            <a:spLocks noGrp="1"/>
          </p:cNvSpPr>
          <p:nvPr>
            <p:ph type="ctrTitle"/>
          </p:nvPr>
        </p:nvSpPr>
        <p:spPr>
          <a:xfrm>
            <a:off x="1069848" y="1298448"/>
            <a:ext cx="3854491" cy="2130552"/>
          </a:xfrm>
        </p:spPr>
        <p:txBody>
          <a:bodyPr rtlCol="0">
            <a:normAutofit/>
          </a:bodyPr>
          <a:lstStyle/>
          <a:p>
            <a:pPr rtl="0"/>
            <a:r>
              <a:rPr lang="it" dirty="0">
                <a:latin typeface="Bahnschrift SemiBold" panose="020B0502040204020203" pitchFamily="34" charset="0"/>
              </a:rPr>
              <a:t>Fi</a:t>
            </a:r>
            <a:r>
              <a:rPr lang="it-IT" dirty="0">
                <a:latin typeface="Bahnschrift SemiBold" panose="020B0502040204020203" pitchFamily="34" charset="0"/>
              </a:rPr>
              <a:t>ne</a:t>
            </a:r>
            <a:endParaRPr lang="it" dirty="0">
              <a:latin typeface="Bahnschrift SemiBold" panose="020B0502040204020203" pitchFamily="34" charset="0"/>
            </a:endParaRPr>
          </a:p>
        </p:txBody>
      </p:sp>
      <p:sp>
        <p:nvSpPr>
          <p:cNvPr id="3" name="Sottotitolo 2">
            <a:extLst>
              <a:ext uri="{FF2B5EF4-FFF2-40B4-BE49-F238E27FC236}">
                <a16:creationId xmlns:a16="http://schemas.microsoft.com/office/drawing/2014/main" id="{EF6083A9-53C1-4358-80D7-727411C121D9}"/>
              </a:ext>
            </a:extLst>
          </p:cNvPr>
          <p:cNvSpPr>
            <a:spLocks noGrp="1"/>
          </p:cNvSpPr>
          <p:nvPr>
            <p:ph type="subTitle" idx="1"/>
          </p:nvPr>
        </p:nvSpPr>
        <p:spPr>
          <a:xfrm>
            <a:off x="1198492" y="3405672"/>
            <a:ext cx="3725847" cy="2130552"/>
          </a:xfrm>
        </p:spPr>
        <p:txBody>
          <a:bodyPr rtlCol="0">
            <a:normAutofit/>
          </a:bodyPr>
          <a:lstStyle/>
          <a:p>
            <a:pPr rtl="0"/>
            <a:r>
              <a:rPr lang="en-US" sz="1800" b="1" dirty="0" err="1">
                <a:latin typeface="Calibri" panose="020F0502020204030204" pitchFamily="34" charset="0"/>
                <a:cs typeface="Calibri" panose="020F0502020204030204" pitchFamily="34" charset="0"/>
              </a:rPr>
              <a:t>Grazie</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mille</a:t>
            </a:r>
            <a:r>
              <a:rPr lang="en-US" sz="1800" b="1" dirty="0">
                <a:latin typeface="Calibri" panose="020F0502020204030204" pitchFamily="34" charset="0"/>
                <a:cs typeface="Calibri" panose="020F0502020204030204" pitchFamily="34" charset="0"/>
              </a:rPr>
              <a:t> per </a:t>
            </a:r>
            <a:r>
              <a:rPr lang="en-US" sz="1800" b="1" dirty="0" err="1">
                <a:latin typeface="Calibri" panose="020F0502020204030204" pitchFamily="34" charset="0"/>
                <a:cs typeface="Calibri" panose="020F0502020204030204" pitchFamily="34" charset="0"/>
              </a:rPr>
              <a:t>l’attenzione</a:t>
            </a:r>
            <a:r>
              <a:rPr lang="en-US" sz="1800" b="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5816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tangolo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Immagine 15">
            <a:extLst>
              <a:ext uri="{FF2B5EF4-FFF2-40B4-BE49-F238E27FC236}">
                <a16:creationId xmlns:a16="http://schemas.microsoft.com/office/drawing/2014/main" id="{CADF9DC6-D9A4-403D-93E1-721C88989AAF}"/>
              </a:ext>
            </a:extLst>
          </p:cNvPr>
          <p:cNvPicPr>
            <a:picLocks noChangeAspect="1"/>
          </p:cNvPicPr>
          <p:nvPr/>
        </p:nvPicPr>
        <p:blipFill>
          <a:blip r:embed="rId3"/>
          <a:stretch>
            <a:fillRect/>
          </a:stretch>
        </p:blipFill>
        <p:spPr>
          <a:xfrm>
            <a:off x="6203048" y="2050866"/>
            <a:ext cx="4900030" cy="2756267"/>
          </a:xfrm>
          <a:prstGeom prst="rect">
            <a:avLst/>
          </a:prstGeom>
        </p:spPr>
      </p:pic>
      <p:graphicFrame>
        <p:nvGraphicFramePr>
          <p:cNvPr id="6" name="Segnaposto contenuto 7" descr="Grafico">
            <a:extLst>
              <a:ext uri="{FF2B5EF4-FFF2-40B4-BE49-F238E27FC236}">
                <a16:creationId xmlns:a16="http://schemas.microsoft.com/office/drawing/2014/main" id="{0F3B9ABF-34D6-4A1A-9129-5D76DD177156}"/>
              </a:ext>
            </a:extLst>
          </p:cNvPr>
          <p:cNvGraphicFramePr>
            <a:graphicFrameLocks/>
          </p:cNvGraphicFramePr>
          <p:nvPr>
            <p:extLst>
              <p:ext uri="{D42A27DB-BD31-4B8C-83A1-F6EECF244321}">
                <p14:modId xmlns:p14="http://schemas.microsoft.com/office/powerpoint/2010/main" val="216301174"/>
              </p:ext>
            </p:extLst>
          </p:nvPr>
        </p:nvGraphicFramePr>
        <p:xfrm>
          <a:off x="0" y="750714"/>
          <a:ext cx="5608255" cy="534803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304645" y="1123837"/>
            <a:ext cx="4998963" cy="1255469"/>
          </a:xfrm>
        </p:spPr>
        <p:txBody>
          <a:bodyPr rtlCol="0">
            <a:normAutofit/>
          </a:bodyPr>
          <a:lstStyle/>
          <a:p>
            <a:pPr rtl="0"/>
            <a:r>
              <a:rPr lang="en-US" dirty="0">
                <a:latin typeface="Bahnschrift SemiBold" panose="020B0502040204020203" pitchFamily="34" charset="0"/>
              </a:rPr>
              <a:t> </a:t>
            </a:r>
            <a:r>
              <a:rPr lang="en-US" dirty="0" err="1">
                <a:latin typeface="Bahnschrift SemiBold" panose="020B0502040204020203" pitchFamily="34" charset="0"/>
              </a:rPr>
              <a:t>Clima</a:t>
            </a:r>
            <a:endParaRPr lang="it" dirty="0">
              <a:latin typeface="Bahnschrift SemiBold" panose="020B0502040204020203" pitchFamily="34" charset="0"/>
            </a:endParaRPr>
          </a:p>
        </p:txBody>
      </p:sp>
      <p:sp>
        <p:nvSpPr>
          <p:cNvPr id="9" name="CasellaDiTesto 8">
            <a:extLst>
              <a:ext uri="{FF2B5EF4-FFF2-40B4-BE49-F238E27FC236}">
                <a16:creationId xmlns:a16="http://schemas.microsoft.com/office/drawing/2014/main" id="{7D50A969-AF49-4556-BAE3-B9B0DFBA948C}"/>
              </a:ext>
            </a:extLst>
          </p:cNvPr>
          <p:cNvSpPr txBox="1"/>
          <p:nvPr/>
        </p:nvSpPr>
        <p:spPr>
          <a:xfrm>
            <a:off x="899440" y="2379306"/>
            <a:ext cx="4226125" cy="2862322"/>
          </a:xfrm>
          <a:prstGeom prst="rect">
            <a:avLst/>
          </a:prstGeom>
          <a:noFill/>
        </p:spPr>
        <p:txBody>
          <a:bodyPr wrap="square" rtlCol="0">
            <a:spAutoFit/>
          </a:bodyPr>
          <a:lstStyle/>
          <a:p>
            <a:r>
              <a:rPr lang="it-IT" dirty="0">
                <a:solidFill>
                  <a:schemeClr val="bg1"/>
                </a:solidFill>
                <a:latin typeface="Calibri" panose="020F0502020204030204" pitchFamily="34" charset="0"/>
                <a:cs typeface="Calibri" panose="020F0502020204030204" pitchFamily="34" charset="0"/>
              </a:rPr>
              <a:t>La Liguria gode di un </a:t>
            </a:r>
            <a:r>
              <a:rPr lang="it-IT" b="1" dirty="0">
                <a:solidFill>
                  <a:schemeClr val="bg1"/>
                </a:solidFill>
                <a:latin typeface="Calibri" panose="020F0502020204030204" pitchFamily="34" charset="0"/>
                <a:cs typeface="Calibri" panose="020F0502020204030204" pitchFamily="34" charset="0"/>
              </a:rPr>
              <a:t>clima mediterraneo</a:t>
            </a:r>
            <a:r>
              <a:rPr lang="it-IT" dirty="0">
                <a:solidFill>
                  <a:schemeClr val="bg1"/>
                </a:solidFill>
                <a:latin typeface="Calibri" panose="020F0502020204030204" pitchFamily="34" charset="0"/>
                <a:cs typeface="Calibri" panose="020F0502020204030204" pitchFamily="34" charset="0"/>
              </a:rPr>
              <a:t>, ma </a:t>
            </a:r>
            <a:r>
              <a:rPr lang="it-IT" b="1" dirty="0">
                <a:solidFill>
                  <a:schemeClr val="bg1"/>
                </a:solidFill>
                <a:latin typeface="Calibri" panose="020F0502020204030204" pitchFamily="34" charset="0"/>
                <a:cs typeface="Calibri" panose="020F0502020204030204" pitchFamily="34" charset="0"/>
              </a:rPr>
              <a:t>non</a:t>
            </a:r>
            <a:r>
              <a:rPr lang="it-IT" dirty="0">
                <a:solidFill>
                  <a:schemeClr val="bg1"/>
                </a:solidFill>
                <a:latin typeface="Calibri" panose="020F0502020204030204" pitchFamily="34" charset="0"/>
                <a:cs typeface="Calibri" panose="020F0502020204030204" pitchFamily="34" charset="0"/>
              </a:rPr>
              <a:t> uniformemente: essa risente infatti della </a:t>
            </a:r>
            <a:r>
              <a:rPr lang="it-IT" b="1" dirty="0">
                <a:solidFill>
                  <a:schemeClr val="bg1"/>
                </a:solidFill>
                <a:latin typeface="Calibri" panose="020F0502020204030204" pitchFamily="34" charset="0"/>
                <a:cs typeface="Calibri" panose="020F0502020204030204" pitchFamily="34" charset="0"/>
              </a:rPr>
              <a:t>morfologia</a:t>
            </a:r>
            <a:r>
              <a:rPr lang="it-IT" dirty="0">
                <a:solidFill>
                  <a:schemeClr val="bg1"/>
                </a:solidFill>
                <a:latin typeface="Calibri" panose="020F0502020204030204" pitchFamily="34" charset="0"/>
                <a:cs typeface="Calibri" panose="020F0502020204030204" pitchFamily="34" charset="0"/>
              </a:rPr>
              <a:t> accidentata del suo territorio per gran parte montuoso, aperto su un </a:t>
            </a:r>
            <a:r>
              <a:rPr lang="it-IT" b="1" dirty="0">
                <a:solidFill>
                  <a:schemeClr val="bg1"/>
                </a:solidFill>
                <a:latin typeface="Calibri" panose="020F0502020204030204" pitchFamily="34" charset="0"/>
                <a:cs typeface="Calibri" panose="020F0502020204030204" pitchFamily="34" charset="0"/>
              </a:rPr>
              <a:t>mare decisamente caldo </a:t>
            </a:r>
            <a:r>
              <a:rPr lang="it-IT" dirty="0">
                <a:solidFill>
                  <a:schemeClr val="bg1"/>
                </a:solidFill>
                <a:latin typeface="Calibri" panose="020F0502020204030204" pitchFamily="34" charset="0"/>
                <a:cs typeface="Calibri" panose="020F0502020204030204" pitchFamily="34" charset="0"/>
              </a:rPr>
              <a:t>in rapporto alla sua latitudine relativamente elevata. </a:t>
            </a:r>
          </a:p>
          <a:p>
            <a:r>
              <a:rPr lang="it-IT" dirty="0">
                <a:solidFill>
                  <a:schemeClr val="bg1"/>
                </a:solidFill>
                <a:latin typeface="Calibri" panose="020F0502020204030204" pitchFamily="34" charset="0"/>
                <a:cs typeface="Calibri" panose="020F0502020204030204" pitchFamily="34" charset="0"/>
              </a:rPr>
              <a:t>Importante anche la </a:t>
            </a:r>
            <a:r>
              <a:rPr lang="it-IT" b="1" dirty="0">
                <a:solidFill>
                  <a:schemeClr val="bg1"/>
                </a:solidFill>
                <a:latin typeface="Calibri" panose="020F0502020204030204" pitchFamily="34" charset="0"/>
                <a:cs typeface="Calibri" panose="020F0502020204030204" pitchFamily="34" charset="0"/>
              </a:rPr>
              <a:t>forma ad arco</a:t>
            </a:r>
            <a:r>
              <a:rPr lang="it-IT" dirty="0">
                <a:solidFill>
                  <a:schemeClr val="bg1"/>
                </a:solidFill>
                <a:latin typeface="Calibri" panose="020F0502020204030204" pitchFamily="34" charset="0"/>
                <a:cs typeface="Calibri" panose="020F0502020204030204" pitchFamily="34" charset="0"/>
              </a:rPr>
              <a:t> aperto verso sud della regione, con la dorsale montuosa retrostante che si sviluppa tra il confine francese e quello toscano.</a:t>
            </a:r>
          </a:p>
        </p:txBody>
      </p:sp>
    </p:spTree>
    <p:extLst>
      <p:ext uri="{BB962C8B-B14F-4D97-AF65-F5344CB8AC3E}">
        <p14:creationId xmlns:p14="http://schemas.microsoft.com/office/powerpoint/2010/main" val="33304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D140952D-DCA6-476D-BD55-9D8089B11C1D}"/>
              </a:ext>
            </a:extLst>
          </p:cNvPr>
          <p:cNvPicPr>
            <a:picLocks noChangeAspect="1"/>
          </p:cNvPicPr>
          <p:nvPr/>
        </p:nvPicPr>
        <p:blipFill>
          <a:blip r:embed="rId3"/>
          <a:stretch>
            <a:fillRect/>
          </a:stretch>
        </p:blipFill>
        <p:spPr>
          <a:xfrm>
            <a:off x="3766783" y="251742"/>
            <a:ext cx="8425217" cy="6318913"/>
          </a:xfrm>
          <a:prstGeom prst="rect">
            <a:avLst/>
          </a:prstGeom>
        </p:spPr>
      </p:pic>
      <p:sp>
        <p:nvSpPr>
          <p:cNvPr id="13" name="Rettangolo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304645" y="1123837"/>
            <a:ext cx="4998963" cy="1255469"/>
          </a:xfrm>
        </p:spPr>
        <p:txBody>
          <a:bodyPr rtlCol="0">
            <a:normAutofit/>
          </a:bodyPr>
          <a:lstStyle/>
          <a:p>
            <a:pPr rtl="0"/>
            <a:r>
              <a:rPr lang="en-US" dirty="0">
                <a:latin typeface="Bahnschrift SemiBold" panose="020B0502040204020203" pitchFamily="34" charset="0"/>
              </a:rPr>
              <a:t>Monti</a:t>
            </a:r>
            <a:endParaRPr lang="it" dirty="0">
              <a:latin typeface="Bahnschrift SemiBold" panose="020B0502040204020203" pitchFamily="34" charset="0"/>
            </a:endParaRPr>
          </a:p>
        </p:txBody>
      </p:sp>
      <p:sp>
        <p:nvSpPr>
          <p:cNvPr id="15" name="CasellaDiTesto 14">
            <a:extLst>
              <a:ext uri="{FF2B5EF4-FFF2-40B4-BE49-F238E27FC236}">
                <a16:creationId xmlns:a16="http://schemas.microsoft.com/office/drawing/2014/main" id="{6E6863FD-9F55-4864-B717-0D763B2A3C69}"/>
              </a:ext>
            </a:extLst>
          </p:cNvPr>
          <p:cNvSpPr txBox="1"/>
          <p:nvPr/>
        </p:nvSpPr>
        <p:spPr>
          <a:xfrm>
            <a:off x="304645" y="2118538"/>
            <a:ext cx="2939394" cy="2585323"/>
          </a:xfrm>
          <a:prstGeom prst="rect">
            <a:avLst/>
          </a:prstGeom>
          <a:noFill/>
        </p:spPr>
        <p:txBody>
          <a:bodyPr wrap="none" rtlCol="0">
            <a:spAutoFit/>
          </a:bodyPr>
          <a:lstStyle/>
          <a:p>
            <a:endParaRPr lang="en-US" b="1" dirty="0">
              <a:solidFill>
                <a:schemeClr val="bg1"/>
              </a:solidFill>
              <a:latin typeface="Calibri" panose="020F0502020204030204" pitchFamily="34" charset="0"/>
              <a:cs typeface="Calibri" panose="020F0502020204030204" pitchFamily="34" charset="0"/>
            </a:endParaRPr>
          </a:p>
          <a:p>
            <a:r>
              <a:rPr lang="en-US" b="1" dirty="0">
                <a:solidFill>
                  <a:schemeClr val="bg1"/>
                </a:solidFill>
                <a:latin typeface="Calibri" panose="020F0502020204030204" pitchFamily="34" charset="0"/>
                <a:cs typeface="Calibri" panose="020F0502020204030204" pitchFamily="34" charset="0"/>
              </a:rPr>
              <a:t>Monti </a:t>
            </a:r>
            <a:r>
              <a:rPr lang="en-US" b="1" dirty="0" err="1">
                <a:solidFill>
                  <a:schemeClr val="bg1"/>
                </a:solidFill>
                <a:latin typeface="Calibri" panose="020F0502020204030204" pitchFamily="34" charset="0"/>
                <a:cs typeface="Calibri" panose="020F0502020204030204" pitchFamily="34" charset="0"/>
              </a:rPr>
              <a:t>principali</a:t>
            </a:r>
            <a:r>
              <a:rPr lang="en-US" b="1" dirty="0">
                <a:solidFill>
                  <a:schemeClr val="bg1"/>
                </a:solidFill>
                <a:latin typeface="Calibri" panose="020F0502020204030204" pitchFamily="34" charset="0"/>
                <a:cs typeface="Calibri" panose="020F0502020204030204" pitchFamily="34" charset="0"/>
              </a:rPr>
              <a:t>:</a:t>
            </a:r>
          </a:p>
          <a:p>
            <a:endParaRPr lang="it-IT" b="1"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b="1" dirty="0">
                <a:solidFill>
                  <a:schemeClr val="bg1"/>
                </a:solidFill>
                <a:latin typeface="Calibri" panose="020F0502020204030204" pitchFamily="34" charset="0"/>
                <a:cs typeface="Calibri" panose="020F0502020204030204" pitchFamily="34" charset="0"/>
              </a:rPr>
              <a:t>Monte Saccarello</a:t>
            </a:r>
            <a:r>
              <a:rPr lang="it-IT" dirty="0">
                <a:solidFill>
                  <a:schemeClr val="bg1"/>
                </a:solidFill>
                <a:latin typeface="Calibri" panose="020F0502020204030204" pitchFamily="34" charset="0"/>
                <a:cs typeface="Calibri" panose="020F0502020204030204" pitchFamily="34" charset="0"/>
              </a:rPr>
              <a:t> 2.201 m</a:t>
            </a:r>
          </a:p>
          <a:p>
            <a:endParaRPr lang="it-IT"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b="1" dirty="0">
                <a:solidFill>
                  <a:schemeClr val="bg1"/>
                </a:solidFill>
                <a:latin typeface="Calibri" panose="020F0502020204030204" pitchFamily="34" charset="0"/>
                <a:cs typeface="Calibri" panose="020F0502020204030204" pitchFamily="34" charset="0"/>
              </a:rPr>
              <a:t>Monte Fronte’</a:t>
            </a:r>
            <a:r>
              <a:rPr lang="it-IT" dirty="0">
                <a:solidFill>
                  <a:schemeClr val="bg1"/>
                </a:solidFill>
                <a:latin typeface="Calibri" panose="020F0502020204030204" pitchFamily="34" charset="0"/>
                <a:cs typeface="Calibri" panose="020F0502020204030204" pitchFamily="34" charset="0"/>
              </a:rPr>
              <a:t> 2.152 m</a:t>
            </a:r>
          </a:p>
          <a:p>
            <a:pPr marL="285750" indent="-285750">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endParaRPr lang="it-IT" dirty="0">
              <a:solidFill>
                <a:schemeClr val="bg1"/>
              </a:solidFill>
              <a:latin typeface="Calibri" panose="020F0502020204030204" pitchFamily="34" charset="0"/>
              <a:cs typeface="Calibri" panose="020F0502020204030204" pitchFamily="34" charset="0"/>
            </a:endParaRPr>
          </a:p>
          <a:p>
            <a:endParaRPr lang="it-IT" dirty="0"/>
          </a:p>
        </p:txBody>
      </p:sp>
    </p:spTree>
    <p:extLst>
      <p:ext uri="{BB962C8B-B14F-4D97-AF65-F5344CB8AC3E}">
        <p14:creationId xmlns:p14="http://schemas.microsoft.com/office/powerpoint/2010/main" val="2958314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Segnaposto contenuto 7" descr="Grafico">
            <a:extLst>
              <a:ext uri="{FF2B5EF4-FFF2-40B4-BE49-F238E27FC236}">
                <a16:creationId xmlns:a16="http://schemas.microsoft.com/office/drawing/2014/main" id="{8FD9145B-DF36-4AC4-BE7A-1AD4D96F6842}"/>
              </a:ext>
            </a:extLst>
          </p:cNvPr>
          <p:cNvGraphicFramePr>
            <a:graphicFrameLocks/>
          </p:cNvGraphicFramePr>
          <p:nvPr>
            <p:extLst>
              <p:ext uri="{D42A27DB-BD31-4B8C-83A1-F6EECF244321}">
                <p14:modId xmlns:p14="http://schemas.microsoft.com/office/powerpoint/2010/main" val="1725367864"/>
              </p:ext>
            </p:extLst>
          </p:nvPr>
        </p:nvGraphicFramePr>
        <p:xfrm>
          <a:off x="4780528" y="4355046"/>
          <a:ext cx="3977745" cy="22365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Segnaposto contenuto 7" descr="Grafico">
            <a:extLst>
              <a:ext uri="{FF2B5EF4-FFF2-40B4-BE49-F238E27FC236}">
                <a16:creationId xmlns:a16="http://schemas.microsoft.com/office/drawing/2014/main" id="{1A8D9A16-4006-487D-8C21-CF744AA33BB2}"/>
              </a:ext>
            </a:extLst>
          </p:cNvPr>
          <p:cNvGraphicFramePr>
            <a:graphicFrameLocks/>
          </p:cNvGraphicFramePr>
          <p:nvPr>
            <p:extLst>
              <p:ext uri="{D42A27DB-BD31-4B8C-83A1-F6EECF244321}">
                <p14:modId xmlns:p14="http://schemas.microsoft.com/office/powerpoint/2010/main" val="3031582885"/>
              </p:ext>
            </p:extLst>
          </p:nvPr>
        </p:nvGraphicFramePr>
        <p:xfrm>
          <a:off x="6583747" y="1103390"/>
          <a:ext cx="4215730" cy="2895373"/>
        </p:xfrm>
        <a:graphic>
          <a:graphicData uri="http://schemas.openxmlformats.org/drawingml/2006/chart">
            <c:chart xmlns:c="http://schemas.openxmlformats.org/drawingml/2006/chart" xmlns:r="http://schemas.openxmlformats.org/officeDocument/2006/relationships" r:id="rId4"/>
          </a:graphicData>
        </a:graphic>
      </p:graphicFrame>
      <p:pic>
        <p:nvPicPr>
          <p:cNvPr id="4" name="Immagine 3">
            <a:extLst>
              <a:ext uri="{FF2B5EF4-FFF2-40B4-BE49-F238E27FC236}">
                <a16:creationId xmlns:a16="http://schemas.microsoft.com/office/drawing/2014/main" id="{AC5074BB-3F6C-4039-B442-95BC6DDC0ADD}"/>
              </a:ext>
            </a:extLst>
          </p:cNvPr>
          <p:cNvPicPr>
            <a:picLocks noChangeAspect="1"/>
          </p:cNvPicPr>
          <p:nvPr/>
        </p:nvPicPr>
        <p:blipFill>
          <a:blip r:embed="rId5"/>
          <a:stretch>
            <a:fillRect/>
          </a:stretch>
        </p:blipFill>
        <p:spPr>
          <a:xfrm>
            <a:off x="4899521" y="4306923"/>
            <a:ext cx="3977745" cy="2236544"/>
          </a:xfrm>
          <a:prstGeom prst="rect">
            <a:avLst/>
          </a:prstGeom>
        </p:spPr>
      </p:pic>
      <p:sp>
        <p:nvSpPr>
          <p:cNvPr id="13" name="Rettangolo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Immagine 5">
            <a:extLst>
              <a:ext uri="{FF2B5EF4-FFF2-40B4-BE49-F238E27FC236}">
                <a16:creationId xmlns:a16="http://schemas.microsoft.com/office/drawing/2014/main" id="{EC4D510C-4278-4EE0-AC35-FF54E720FEB4}"/>
              </a:ext>
            </a:extLst>
          </p:cNvPr>
          <p:cNvPicPr>
            <a:picLocks noChangeAspect="1"/>
          </p:cNvPicPr>
          <p:nvPr/>
        </p:nvPicPr>
        <p:blipFill>
          <a:blip r:embed="rId6"/>
          <a:stretch>
            <a:fillRect/>
          </a:stretch>
        </p:blipFill>
        <p:spPr>
          <a:xfrm>
            <a:off x="6650406" y="951332"/>
            <a:ext cx="4453719" cy="2970633"/>
          </a:xfrm>
          <a:prstGeom prst="rect">
            <a:avLst/>
          </a:prstGeom>
        </p:spPr>
      </p:pic>
      <p:graphicFrame>
        <p:nvGraphicFramePr>
          <p:cNvPr id="7" name="Segnaposto contenuto 7" descr="Grafico">
            <a:extLst>
              <a:ext uri="{FF2B5EF4-FFF2-40B4-BE49-F238E27FC236}">
                <a16:creationId xmlns:a16="http://schemas.microsoft.com/office/drawing/2014/main" id="{8F2C822E-F7AB-40AF-A5AC-09BF9A01C739}"/>
              </a:ext>
            </a:extLst>
          </p:cNvPr>
          <p:cNvGraphicFramePr>
            <a:graphicFrameLocks/>
          </p:cNvGraphicFramePr>
          <p:nvPr>
            <p:extLst>
              <p:ext uri="{D42A27DB-BD31-4B8C-83A1-F6EECF244321}">
                <p14:modId xmlns:p14="http://schemas.microsoft.com/office/powerpoint/2010/main" val="689242384"/>
              </p:ext>
            </p:extLst>
          </p:nvPr>
        </p:nvGraphicFramePr>
        <p:xfrm>
          <a:off x="-2" y="750714"/>
          <a:ext cx="5608255" cy="5339492"/>
        </p:xfrm>
        <a:graphic>
          <a:graphicData uri="http://schemas.openxmlformats.org/drawingml/2006/chart">
            <c:chart xmlns:c="http://schemas.openxmlformats.org/drawingml/2006/chart" xmlns:r="http://schemas.openxmlformats.org/officeDocument/2006/relationships" r:id="rId7"/>
          </a:graphicData>
        </a:graphic>
      </p:graphicFrame>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304645" y="951332"/>
            <a:ext cx="4998963" cy="911715"/>
          </a:xfrm>
        </p:spPr>
        <p:txBody>
          <a:bodyPr rtlCol="0">
            <a:normAutofit/>
          </a:bodyPr>
          <a:lstStyle/>
          <a:p>
            <a:pPr rtl="0"/>
            <a:r>
              <a:rPr lang="en-US" dirty="0" err="1">
                <a:latin typeface="Bahnschrift SemiBold" panose="020B0502040204020203" pitchFamily="34" charset="0"/>
              </a:rPr>
              <a:t>Fiumi</a:t>
            </a:r>
            <a:r>
              <a:rPr lang="en-US" dirty="0">
                <a:latin typeface="Bahnschrift SemiBold" panose="020B0502040204020203" pitchFamily="34" charset="0"/>
              </a:rPr>
              <a:t>, </a:t>
            </a:r>
            <a:r>
              <a:rPr lang="en-US" dirty="0" err="1">
                <a:latin typeface="Bahnschrift SemiBold" panose="020B0502040204020203" pitchFamily="34" charset="0"/>
              </a:rPr>
              <a:t>isole</a:t>
            </a:r>
            <a:r>
              <a:rPr lang="en-US" dirty="0">
                <a:latin typeface="Bahnschrift SemiBold" panose="020B0502040204020203" pitchFamily="34" charset="0"/>
              </a:rPr>
              <a:t> e </a:t>
            </a:r>
            <a:r>
              <a:rPr lang="en-US" dirty="0" err="1">
                <a:latin typeface="Bahnschrift SemiBold" panose="020B0502040204020203" pitchFamily="34" charset="0"/>
              </a:rPr>
              <a:t>laghi</a:t>
            </a:r>
            <a:endParaRPr lang="it" dirty="0">
              <a:latin typeface="Bahnschrift SemiBold" panose="020B0502040204020203" pitchFamily="34" charset="0"/>
            </a:endParaRPr>
          </a:p>
        </p:txBody>
      </p:sp>
      <p:sp>
        <p:nvSpPr>
          <p:cNvPr id="15" name="CasellaDiTesto 14">
            <a:extLst>
              <a:ext uri="{FF2B5EF4-FFF2-40B4-BE49-F238E27FC236}">
                <a16:creationId xmlns:a16="http://schemas.microsoft.com/office/drawing/2014/main" id="{6E6863FD-9F55-4864-B717-0D763B2A3C69}"/>
              </a:ext>
            </a:extLst>
          </p:cNvPr>
          <p:cNvSpPr txBox="1"/>
          <p:nvPr/>
        </p:nvSpPr>
        <p:spPr>
          <a:xfrm>
            <a:off x="609290" y="1863047"/>
            <a:ext cx="4694318" cy="344709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I </a:t>
            </a:r>
            <a:r>
              <a:rPr kumimoji="0" lang="en-US" sz="1400" b="1" i="0" u="none" strike="noStrike" kern="1200" cap="none" spc="0" normalizeH="0" baseline="0" noProof="0" dirty="0" err="1">
                <a:ln>
                  <a:noFill/>
                </a:ln>
                <a:solidFill>
                  <a:srgbClr val="FFFFFF"/>
                </a:solidFill>
                <a:effectLst/>
                <a:uLnTx/>
                <a:uFillTx/>
                <a:latin typeface="Calibri" panose="020F0502020204030204" pitchFamily="34" charset="0"/>
                <a:cs typeface="Calibri" panose="020F0502020204030204" pitchFamily="34" charset="0"/>
              </a:rPr>
              <a:t>fiumi</a:t>
            </a: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 </a:t>
            </a:r>
            <a:r>
              <a:rPr kumimoji="0" lang="en-US" sz="1400" i="0" u="none" strike="noStrike" kern="1200" cap="none" spc="0" normalizeH="0" baseline="0" noProof="0" dirty="0" err="1">
                <a:ln>
                  <a:noFill/>
                </a:ln>
                <a:solidFill>
                  <a:srgbClr val="FFFFFF"/>
                </a:solidFill>
                <a:effectLst/>
                <a:uLnTx/>
                <a:uFillTx/>
                <a:latin typeface="Calibri" panose="020F0502020204030204" pitchFamily="34" charset="0"/>
                <a:cs typeface="Calibri" panose="020F0502020204030204" pitchFamily="34" charset="0"/>
              </a:rPr>
              <a:t>piu</a:t>
            </a:r>
            <a:r>
              <a:rPr kumimoji="0" lang="en-US" sz="140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 </a:t>
            </a:r>
            <a:r>
              <a:rPr kumimoji="0" lang="en-US" sz="1400" i="0" u="none" strike="noStrike" kern="1200" cap="none" spc="0" normalizeH="0" baseline="0" noProof="0" dirty="0" err="1">
                <a:ln>
                  <a:noFill/>
                </a:ln>
                <a:solidFill>
                  <a:srgbClr val="FFFFFF"/>
                </a:solidFill>
                <a:effectLst/>
                <a:uLnTx/>
                <a:uFillTx/>
                <a:latin typeface="Calibri" panose="020F0502020204030204" pitchFamily="34" charset="0"/>
                <a:cs typeface="Calibri" panose="020F0502020204030204" pitchFamily="34" charset="0"/>
              </a:rPr>
              <a:t>importanti</a:t>
            </a:r>
            <a:r>
              <a:rPr kumimoji="0" lang="en-US" sz="140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 </a:t>
            </a:r>
            <a:r>
              <a:rPr kumimoji="0" lang="en-US" sz="1400" i="0" u="none" strike="noStrike" kern="1200" cap="none" spc="0" normalizeH="0" baseline="0" noProof="0" dirty="0" err="1">
                <a:ln>
                  <a:noFill/>
                </a:ln>
                <a:solidFill>
                  <a:srgbClr val="FFFFFF"/>
                </a:solidFill>
                <a:effectLst/>
                <a:uLnTx/>
                <a:uFillTx/>
                <a:latin typeface="Calibri" panose="020F0502020204030204" pitchFamily="34" charset="0"/>
                <a:cs typeface="Calibri" panose="020F0502020204030204" pitchFamily="34" charset="0"/>
              </a:rPr>
              <a:t>sono</a:t>
            </a:r>
            <a:r>
              <a:rPr lang="en-US" sz="1400" dirty="0">
                <a:solidFill>
                  <a:srgbClr val="FFFFFF"/>
                </a:solidFill>
                <a:latin typeface="Calibri" panose="020F0502020204030204" pitchFamily="34" charset="0"/>
                <a:cs typeface="Calibri" panose="020F0502020204030204" pitchFamily="34" charset="0"/>
              </a:rPr>
              <a:t> </a:t>
            </a:r>
            <a:r>
              <a:rPr lang="en-US" sz="1400" dirty="0" err="1">
                <a:solidFill>
                  <a:srgbClr val="FFFFFF"/>
                </a:solidFill>
                <a:latin typeface="Calibri" panose="020F0502020204030204" pitchFamily="34" charset="0"/>
                <a:cs typeface="Calibri" panose="020F0502020204030204" pitchFamily="34" charset="0"/>
              </a:rPr>
              <a:t>i</a:t>
            </a:r>
            <a:r>
              <a:rPr lang="en-US" sz="1400" dirty="0">
                <a:solidFill>
                  <a:srgbClr val="FFFFFF"/>
                </a:solidFill>
                <a:latin typeface="Calibri" panose="020F0502020204030204" pitchFamily="34" charset="0"/>
                <a:cs typeface="Calibri" panose="020F0502020204030204" pitchFamily="34" charset="0"/>
              </a:rPr>
              <a:t> </a:t>
            </a:r>
            <a:r>
              <a:rPr lang="en-US" sz="1400" dirty="0" err="1">
                <a:solidFill>
                  <a:srgbClr val="FFFFFF"/>
                </a:solidFill>
                <a:latin typeface="Calibri" panose="020F0502020204030204" pitchFamily="34" charset="0"/>
                <a:cs typeface="Calibri" panose="020F0502020204030204" pitchFamily="34" charset="0"/>
              </a:rPr>
              <a:t>seguenti</a:t>
            </a:r>
            <a:r>
              <a:rPr lang="en-US" sz="1400" dirty="0">
                <a:solidFill>
                  <a:srgbClr val="FFFFFF"/>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it-IT" sz="1400" b="1" dirty="0">
                <a:solidFill>
                  <a:schemeClr val="bg1"/>
                </a:solidFill>
                <a:latin typeface="Calibri" panose="020F0502020204030204" pitchFamily="34" charset="0"/>
                <a:cs typeface="Calibri" panose="020F0502020204030204" pitchFamily="34" charset="0"/>
              </a:rPr>
              <a:t>Tanaro (276 km)</a:t>
            </a:r>
            <a:endParaRPr lang="en-US" sz="1400" b="1"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400" b="1" dirty="0">
                <a:solidFill>
                  <a:schemeClr val="bg1"/>
                </a:solidFill>
                <a:latin typeface="Calibri" panose="020F0502020204030204" pitchFamily="34" charset="0"/>
                <a:cs typeface="Calibri" panose="020F0502020204030204" pitchFamily="34" charset="0"/>
              </a:rPr>
              <a:t>Taro (126 km)</a:t>
            </a:r>
            <a:endParaRPr lang="en-US" sz="1400" b="1"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400" b="1" dirty="0">
                <a:solidFill>
                  <a:schemeClr val="bg1"/>
                </a:solidFill>
                <a:latin typeface="Calibri" panose="020F0502020204030204" pitchFamily="34" charset="0"/>
                <a:cs typeface="Calibri" panose="020F0502020204030204" pitchFamily="34" charset="0"/>
              </a:rPr>
              <a:t>Trebbia (120 km)</a:t>
            </a:r>
          </a:p>
          <a:p>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a:p>
            <a:r>
              <a:rPr lang="en-US" sz="1400" b="1" dirty="0">
                <a:solidFill>
                  <a:schemeClr val="bg1"/>
                </a:solidFill>
                <a:latin typeface="Calibri" panose="020F0502020204030204" pitchFamily="34" charset="0"/>
                <a:cs typeface="Calibri" panose="020F0502020204030204" pitchFamily="34" charset="0"/>
              </a:rPr>
              <a:t>Le </a:t>
            </a:r>
            <a:r>
              <a:rPr lang="en-US" sz="1400" b="1" dirty="0" err="1">
                <a:solidFill>
                  <a:schemeClr val="bg1"/>
                </a:solidFill>
                <a:latin typeface="Calibri" panose="020F0502020204030204" pitchFamily="34" charset="0"/>
                <a:cs typeface="Calibri" panose="020F0502020204030204" pitchFamily="34" charset="0"/>
              </a:rPr>
              <a:t>isole</a:t>
            </a:r>
            <a:r>
              <a:rPr lang="en-US" sz="1400" b="1"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invece</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sono</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tre</a:t>
            </a:r>
            <a:r>
              <a:rPr lang="en-US" sz="1400" dirty="0">
                <a:solidFill>
                  <a:schemeClr val="bg1"/>
                </a:solidFill>
                <a:latin typeface="Calibri" panose="020F0502020204030204" pitchFamily="34" charset="0"/>
                <a:cs typeface="Calibri" panose="020F0502020204030204" pitchFamily="34" charset="0"/>
              </a:rPr>
              <a:t>,</a:t>
            </a:r>
            <a:r>
              <a:rPr lang="it-IT" sz="1400" dirty="0">
                <a:solidFill>
                  <a:schemeClr val="bg1"/>
                </a:solidFill>
                <a:latin typeface="Calibri" panose="020F0502020204030204" pitchFamily="34" charset="0"/>
                <a:cs typeface="Calibri" panose="020F0502020204030204" pitchFamily="34" charset="0"/>
              </a:rPr>
              <a:t> l’isola di </a:t>
            </a:r>
            <a:r>
              <a:rPr lang="it-IT" sz="1400" b="1" dirty="0">
                <a:solidFill>
                  <a:schemeClr val="bg1"/>
                </a:solidFill>
                <a:latin typeface="Calibri" panose="020F0502020204030204" pitchFamily="34" charset="0"/>
                <a:cs typeface="Calibri" panose="020F0502020204030204" pitchFamily="34" charset="0"/>
              </a:rPr>
              <a:t>Bergeggi</a:t>
            </a:r>
            <a:r>
              <a:rPr lang="it-IT" sz="1400" dirty="0">
                <a:solidFill>
                  <a:schemeClr val="bg1"/>
                </a:solidFill>
                <a:latin typeface="Calibri" panose="020F0502020204030204" pitchFamily="34" charset="0"/>
                <a:cs typeface="Calibri" panose="020F0502020204030204" pitchFamily="34" charset="0"/>
              </a:rPr>
              <a:t> e l’isola </a:t>
            </a:r>
            <a:r>
              <a:rPr lang="it-IT" sz="1400" b="1" dirty="0" err="1">
                <a:solidFill>
                  <a:schemeClr val="bg1"/>
                </a:solidFill>
                <a:latin typeface="Calibri" panose="020F0502020204030204" pitchFamily="34" charset="0"/>
                <a:cs typeface="Calibri" panose="020F0502020204030204" pitchFamily="34" charset="0"/>
              </a:rPr>
              <a:t>Gallinara</a:t>
            </a:r>
            <a:r>
              <a:rPr lang="it-IT" sz="1400" b="1" dirty="0">
                <a:solidFill>
                  <a:schemeClr val="bg1"/>
                </a:solidFill>
                <a:latin typeface="Calibri" panose="020F0502020204030204" pitchFamily="34" charset="0"/>
                <a:cs typeface="Calibri" panose="020F0502020204030204" pitchFamily="34" charset="0"/>
              </a:rPr>
              <a:t> </a:t>
            </a:r>
          </a:p>
          <a:p>
            <a:r>
              <a:rPr lang="it-IT" sz="1400" dirty="0">
                <a:solidFill>
                  <a:schemeClr val="bg1"/>
                </a:solidFill>
                <a:latin typeface="Calibri" panose="020F0502020204030204" pitchFamily="34" charset="0"/>
                <a:cs typeface="Calibri" panose="020F0502020204030204" pitchFamily="34" charset="0"/>
              </a:rPr>
              <a:t>ma l'unica isola abitata è </a:t>
            </a:r>
            <a:r>
              <a:rPr lang="it-IT" sz="1400" b="1" dirty="0" err="1">
                <a:solidFill>
                  <a:schemeClr val="bg1"/>
                </a:solidFill>
                <a:latin typeface="Calibri" panose="020F0502020204030204" pitchFamily="34" charset="0"/>
                <a:cs typeface="Calibri" panose="020F0502020204030204" pitchFamily="34" charset="0"/>
              </a:rPr>
              <a:t>Palmaria</a:t>
            </a:r>
            <a:r>
              <a:rPr lang="it-IT" sz="1400" b="1" dirty="0">
                <a:solidFill>
                  <a:schemeClr val="bg1"/>
                </a:solidFill>
                <a:latin typeface="Calibri" panose="020F0502020204030204" pitchFamily="34" charset="0"/>
                <a:cs typeface="Calibri" panose="020F0502020204030204" pitchFamily="34" charset="0"/>
              </a:rPr>
              <a:t>.</a:t>
            </a:r>
            <a:endParaRPr lang="en-US" sz="1400" b="1" dirty="0">
              <a:solidFill>
                <a:srgbClr val="FFFFFF"/>
              </a:solidFill>
              <a:latin typeface="Calibri" panose="020F0502020204030204" pitchFamily="34" charset="0"/>
              <a:cs typeface="Calibri" panose="020F0502020204030204" pitchFamily="34" charset="0"/>
            </a:endParaRPr>
          </a:p>
          <a:p>
            <a:endParaRPr lang="en-US" sz="1400" dirty="0">
              <a:solidFill>
                <a:srgbClr val="FFFFFF"/>
              </a:solidFill>
              <a:latin typeface="Calibri" panose="020F0502020204030204" pitchFamily="34" charset="0"/>
              <a:cs typeface="Calibri" panose="020F0502020204030204" pitchFamily="34" charset="0"/>
            </a:endParaRPr>
          </a:p>
          <a:p>
            <a:endParaRPr lang="en-US" sz="1400" dirty="0">
              <a:solidFill>
                <a:srgbClr val="FFFFFF"/>
              </a:solidFill>
              <a:latin typeface="Calibri" panose="020F0502020204030204" pitchFamily="34" charset="0"/>
              <a:cs typeface="Calibri" panose="020F0502020204030204" pitchFamily="34" charset="0"/>
            </a:endParaRPr>
          </a:p>
          <a:p>
            <a:r>
              <a:rPr lang="en-US" sz="1400" dirty="0">
                <a:solidFill>
                  <a:srgbClr val="FFFFFF"/>
                </a:solidFill>
                <a:latin typeface="Calibri" panose="020F0502020204030204" pitchFamily="34" charset="0"/>
                <a:cs typeface="Calibri" panose="020F0502020204030204" pitchFamily="34" charset="0"/>
              </a:rPr>
              <a:t>Il </a:t>
            </a:r>
            <a:r>
              <a:rPr lang="en-US" sz="1400" dirty="0" err="1">
                <a:solidFill>
                  <a:srgbClr val="FFFFFF"/>
                </a:solidFill>
                <a:latin typeface="Calibri" panose="020F0502020204030204" pitchFamily="34" charset="0"/>
                <a:cs typeface="Calibri" panose="020F0502020204030204" pitchFamily="34" charset="0"/>
              </a:rPr>
              <a:t>piu</a:t>
            </a:r>
            <a:r>
              <a:rPr lang="en-US" sz="1400" dirty="0">
                <a:solidFill>
                  <a:srgbClr val="FFFFFF"/>
                </a:solidFill>
                <a:latin typeface="Calibri" panose="020F0502020204030204" pitchFamily="34" charset="0"/>
                <a:cs typeface="Calibri" panose="020F0502020204030204" pitchFamily="34" charset="0"/>
              </a:rPr>
              <a:t>’ </a:t>
            </a:r>
            <a:r>
              <a:rPr lang="en-US" sz="1400" dirty="0" err="1">
                <a:solidFill>
                  <a:srgbClr val="FFFFFF"/>
                </a:solidFill>
                <a:latin typeface="Calibri" panose="020F0502020204030204" pitchFamily="34" charset="0"/>
                <a:cs typeface="Calibri" panose="020F0502020204030204" pitchFamily="34" charset="0"/>
              </a:rPr>
              <a:t>grande</a:t>
            </a:r>
            <a:r>
              <a:rPr lang="en-US" sz="1400" dirty="0">
                <a:solidFill>
                  <a:srgbClr val="FFFFFF"/>
                </a:solidFill>
                <a:latin typeface="Calibri" panose="020F0502020204030204" pitchFamily="34" charset="0"/>
                <a:cs typeface="Calibri" panose="020F0502020204030204" pitchFamily="34" charset="0"/>
              </a:rPr>
              <a:t> </a:t>
            </a:r>
            <a:r>
              <a:rPr lang="en-US" sz="1400" dirty="0" err="1">
                <a:solidFill>
                  <a:srgbClr val="FFFFFF"/>
                </a:solidFill>
                <a:latin typeface="Calibri" panose="020F0502020204030204" pitchFamily="34" charset="0"/>
                <a:cs typeface="Calibri" panose="020F0502020204030204" pitchFamily="34" charset="0"/>
              </a:rPr>
              <a:t>lago</a:t>
            </a:r>
            <a:r>
              <a:rPr lang="en-US" sz="1400" dirty="0">
                <a:solidFill>
                  <a:srgbClr val="FFFFFF"/>
                </a:solidFill>
                <a:latin typeface="Calibri" panose="020F0502020204030204" pitchFamily="34" charset="0"/>
                <a:cs typeface="Calibri" panose="020F0502020204030204" pitchFamily="34" charset="0"/>
              </a:rPr>
              <a:t> </a:t>
            </a:r>
            <a:r>
              <a:rPr lang="en-US" sz="1400" dirty="0" err="1">
                <a:solidFill>
                  <a:srgbClr val="FFFFFF"/>
                </a:solidFill>
                <a:latin typeface="Calibri" panose="020F0502020204030204" pitchFamily="34" charset="0"/>
                <a:cs typeface="Calibri" panose="020F0502020204030204" pitchFamily="34" charset="0"/>
              </a:rPr>
              <a:t>ligure</a:t>
            </a:r>
            <a:r>
              <a:rPr lang="en-US" sz="1400" dirty="0">
                <a:solidFill>
                  <a:srgbClr val="FFFFFF"/>
                </a:solidFill>
                <a:latin typeface="Calibri" panose="020F0502020204030204" pitchFamily="34" charset="0"/>
                <a:cs typeface="Calibri" panose="020F0502020204030204" pitchFamily="34" charset="0"/>
              </a:rPr>
              <a:t> e’ </a:t>
            </a:r>
            <a:r>
              <a:rPr lang="en-US" sz="1400" dirty="0" err="1">
                <a:solidFill>
                  <a:srgbClr val="FFFFFF"/>
                </a:solidFill>
                <a:latin typeface="Calibri" panose="020F0502020204030204" pitchFamily="34" charset="0"/>
                <a:cs typeface="Calibri" panose="020F0502020204030204" pitchFamily="34" charset="0"/>
              </a:rPr>
              <a:t>il</a:t>
            </a:r>
            <a:r>
              <a:rPr lang="en-US" sz="1400" dirty="0">
                <a:solidFill>
                  <a:srgbClr val="FFFFFF"/>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it-IT" sz="1400" b="1" dirty="0">
                <a:solidFill>
                  <a:schemeClr val="bg1"/>
                </a:solidFill>
                <a:latin typeface="Calibri" panose="020F0502020204030204" pitchFamily="34" charset="0"/>
                <a:cs typeface="Calibri" panose="020F0502020204030204" pitchFamily="34" charset="0"/>
              </a:rPr>
              <a:t>Lago del Brugneto</a:t>
            </a:r>
            <a:r>
              <a:rPr lang="it-IT" sz="1400" dirty="0">
                <a:solidFill>
                  <a:schemeClr val="bg1"/>
                </a:solidFill>
                <a:latin typeface="Calibri" panose="020F0502020204030204" pitchFamily="34" charset="0"/>
                <a:cs typeface="Calibri" panose="020F0502020204030204" pitchFamily="34" charset="0"/>
              </a:rPr>
              <a:t> (artificiale) 0,97 Km²</a:t>
            </a:r>
          </a:p>
          <a:p>
            <a:endParaRPr kumimoji="0" lang="it-IT" sz="1400" b="1" i="0" u="none" strike="noStrike" kern="1200" cap="none" spc="0" normalizeH="0" baseline="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2F2B2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3184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Segnaposto contenuto 7" descr="Grafico">
            <a:extLst>
              <a:ext uri="{FF2B5EF4-FFF2-40B4-BE49-F238E27FC236}">
                <a16:creationId xmlns:a16="http://schemas.microsoft.com/office/drawing/2014/main" id="{26CE7258-99C6-43D7-9FFE-54C19DE06B8B}"/>
              </a:ext>
            </a:extLst>
          </p:cNvPr>
          <p:cNvGraphicFramePr>
            <a:graphicFrameLocks/>
          </p:cNvGraphicFramePr>
          <p:nvPr>
            <p:extLst>
              <p:ext uri="{D42A27DB-BD31-4B8C-83A1-F6EECF244321}">
                <p14:modId xmlns:p14="http://schemas.microsoft.com/office/powerpoint/2010/main" val="2556023016"/>
              </p:ext>
            </p:extLst>
          </p:nvPr>
        </p:nvGraphicFramePr>
        <p:xfrm>
          <a:off x="-8962" y="723514"/>
          <a:ext cx="3447487" cy="535343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Segnaposto contenuto 7" descr="Grafico">
            <a:extLst>
              <a:ext uri="{FF2B5EF4-FFF2-40B4-BE49-F238E27FC236}">
                <a16:creationId xmlns:a16="http://schemas.microsoft.com/office/drawing/2014/main" id="{0ECD7431-9A25-4FB2-83C6-49679425D2DD}"/>
              </a:ext>
            </a:extLst>
          </p:cNvPr>
          <p:cNvGraphicFramePr>
            <a:graphicFrameLocks/>
          </p:cNvGraphicFramePr>
          <p:nvPr>
            <p:extLst>
              <p:ext uri="{D42A27DB-BD31-4B8C-83A1-F6EECF244321}">
                <p14:modId xmlns:p14="http://schemas.microsoft.com/office/powerpoint/2010/main" val="1160434422"/>
              </p:ext>
            </p:extLst>
          </p:nvPr>
        </p:nvGraphicFramePr>
        <p:xfrm>
          <a:off x="9251729" y="378863"/>
          <a:ext cx="2100073" cy="27262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Segnaposto contenuto 7" descr="Grafico">
            <a:extLst>
              <a:ext uri="{FF2B5EF4-FFF2-40B4-BE49-F238E27FC236}">
                <a16:creationId xmlns:a16="http://schemas.microsoft.com/office/drawing/2014/main" id="{19EF927E-AB7A-43B3-8F54-F1BF0D9C868D}"/>
              </a:ext>
            </a:extLst>
          </p:cNvPr>
          <p:cNvGraphicFramePr>
            <a:graphicFrameLocks/>
          </p:cNvGraphicFramePr>
          <p:nvPr>
            <p:extLst>
              <p:ext uri="{D42A27DB-BD31-4B8C-83A1-F6EECF244321}">
                <p14:modId xmlns:p14="http://schemas.microsoft.com/office/powerpoint/2010/main" val="1326286408"/>
              </p:ext>
            </p:extLst>
          </p:nvPr>
        </p:nvGraphicFramePr>
        <p:xfrm>
          <a:off x="5214364" y="4170734"/>
          <a:ext cx="1999869" cy="25464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Segnaposto contenuto 7" descr="Grafico">
            <a:extLst>
              <a:ext uri="{FF2B5EF4-FFF2-40B4-BE49-F238E27FC236}">
                <a16:creationId xmlns:a16="http://schemas.microsoft.com/office/drawing/2014/main" id="{953E966F-05E9-4A6B-AD0E-BB420B30DD14}"/>
              </a:ext>
            </a:extLst>
          </p:cNvPr>
          <p:cNvGraphicFramePr>
            <a:graphicFrameLocks noGrp="1"/>
          </p:cNvGraphicFramePr>
          <p:nvPr>
            <p:ph idx="1"/>
            <p:extLst>
              <p:ext uri="{D42A27DB-BD31-4B8C-83A1-F6EECF244321}">
                <p14:modId xmlns:p14="http://schemas.microsoft.com/office/powerpoint/2010/main" val="65260023"/>
              </p:ext>
            </p:extLst>
          </p:nvPr>
        </p:nvGraphicFramePr>
        <p:xfrm>
          <a:off x="6095999" y="864702"/>
          <a:ext cx="3938305" cy="5446645"/>
        </p:xfrm>
        <a:graphic>
          <a:graphicData uri="http://schemas.openxmlformats.org/drawingml/2006/chart">
            <c:chart xmlns:c="http://schemas.openxmlformats.org/drawingml/2006/chart" xmlns:r="http://schemas.openxmlformats.org/officeDocument/2006/relationships" r:id="rId5"/>
          </a:graphicData>
        </a:graphic>
      </p:graphicFrame>
      <p:pic>
        <p:nvPicPr>
          <p:cNvPr id="11" name="Immagine 10">
            <a:extLst>
              <a:ext uri="{FF2B5EF4-FFF2-40B4-BE49-F238E27FC236}">
                <a16:creationId xmlns:a16="http://schemas.microsoft.com/office/drawing/2014/main" id="{2857F806-3E11-4C9A-8D07-1C2A07BBB7EC}"/>
              </a:ext>
            </a:extLst>
          </p:cNvPr>
          <p:cNvPicPr>
            <a:picLocks noChangeAspect="1"/>
          </p:cNvPicPr>
          <p:nvPr/>
        </p:nvPicPr>
        <p:blipFill>
          <a:blip r:embed="rId6"/>
          <a:stretch>
            <a:fillRect/>
          </a:stretch>
        </p:blipFill>
        <p:spPr>
          <a:xfrm>
            <a:off x="6363461" y="546652"/>
            <a:ext cx="4071368" cy="5446645"/>
          </a:xfrm>
          <a:prstGeom prst="rect">
            <a:avLst/>
          </a:prstGeom>
        </p:spPr>
      </p:pic>
      <p:pic>
        <p:nvPicPr>
          <p:cNvPr id="5" name="Immagine 4">
            <a:extLst>
              <a:ext uri="{FF2B5EF4-FFF2-40B4-BE49-F238E27FC236}">
                <a16:creationId xmlns:a16="http://schemas.microsoft.com/office/drawing/2014/main" id="{70C15D75-D7F0-4101-B7B1-79FDF4B8CF40}"/>
              </a:ext>
            </a:extLst>
          </p:cNvPr>
          <p:cNvPicPr>
            <a:picLocks noChangeAspect="1"/>
          </p:cNvPicPr>
          <p:nvPr/>
        </p:nvPicPr>
        <p:blipFill>
          <a:blip r:embed="rId7"/>
          <a:stretch>
            <a:fillRect/>
          </a:stretch>
        </p:blipFill>
        <p:spPr>
          <a:xfrm>
            <a:off x="9483853" y="159027"/>
            <a:ext cx="2100073" cy="2809461"/>
          </a:xfrm>
          <a:prstGeom prst="rect">
            <a:avLst/>
          </a:prstGeom>
        </p:spPr>
      </p:pic>
      <p:pic>
        <p:nvPicPr>
          <p:cNvPr id="13" name="Immagine 12">
            <a:extLst>
              <a:ext uri="{FF2B5EF4-FFF2-40B4-BE49-F238E27FC236}">
                <a16:creationId xmlns:a16="http://schemas.microsoft.com/office/drawing/2014/main" id="{663041E0-49CA-4D54-A660-775EF4C00434}"/>
              </a:ext>
            </a:extLst>
          </p:cNvPr>
          <p:cNvPicPr>
            <a:picLocks noChangeAspect="1"/>
          </p:cNvPicPr>
          <p:nvPr/>
        </p:nvPicPr>
        <p:blipFill>
          <a:blip r:embed="rId8"/>
          <a:stretch>
            <a:fillRect/>
          </a:stretch>
        </p:blipFill>
        <p:spPr>
          <a:xfrm>
            <a:off x="5363526" y="3938313"/>
            <a:ext cx="1999869" cy="2675411"/>
          </a:xfrm>
          <a:prstGeom prst="rect">
            <a:avLst/>
          </a:prstGeom>
        </p:spPr>
      </p:pic>
      <p:pic>
        <p:nvPicPr>
          <p:cNvPr id="15" name="Immagine 14">
            <a:extLst>
              <a:ext uri="{FF2B5EF4-FFF2-40B4-BE49-F238E27FC236}">
                <a16:creationId xmlns:a16="http://schemas.microsoft.com/office/drawing/2014/main" id="{75BEC723-6586-4B93-B0EB-0A53F7408670}"/>
              </a:ext>
            </a:extLst>
          </p:cNvPr>
          <p:cNvPicPr>
            <a:picLocks noChangeAspect="1"/>
          </p:cNvPicPr>
          <p:nvPr/>
        </p:nvPicPr>
        <p:blipFill>
          <a:blip r:embed="rId9"/>
          <a:stretch>
            <a:fillRect/>
          </a:stretch>
        </p:blipFill>
        <p:spPr>
          <a:xfrm>
            <a:off x="391563" y="334170"/>
            <a:ext cx="3938305" cy="5268635"/>
          </a:xfrm>
          <a:prstGeom prst="rect">
            <a:avLst/>
          </a:prstGeom>
        </p:spPr>
      </p:pic>
    </p:spTree>
    <p:extLst>
      <p:ext uri="{BB962C8B-B14F-4D97-AF65-F5344CB8AC3E}">
        <p14:creationId xmlns:p14="http://schemas.microsoft.com/office/powerpoint/2010/main" val="3852025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tangolo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304645" y="1123837"/>
            <a:ext cx="4998963" cy="1255469"/>
          </a:xfrm>
        </p:spPr>
        <p:txBody>
          <a:bodyPr rtlCol="0">
            <a:normAutofit/>
          </a:bodyPr>
          <a:lstStyle/>
          <a:p>
            <a:pPr rtl="0"/>
            <a:r>
              <a:rPr lang="it-IT" dirty="0">
                <a:latin typeface="Bahnschrift SemiBold" panose="020B0502040204020203" pitchFamily="34" charset="0"/>
              </a:rPr>
              <a:t>Flora</a:t>
            </a:r>
            <a:endParaRPr lang="it" dirty="0">
              <a:latin typeface="Bahnschrift SemiBold" panose="020B0502040204020203" pitchFamily="34" charset="0"/>
            </a:endParaRPr>
          </a:p>
        </p:txBody>
      </p:sp>
      <p:sp>
        <p:nvSpPr>
          <p:cNvPr id="4" name="CasellaDiTesto 3">
            <a:extLst>
              <a:ext uri="{FF2B5EF4-FFF2-40B4-BE49-F238E27FC236}">
                <a16:creationId xmlns:a16="http://schemas.microsoft.com/office/drawing/2014/main" id="{6D0BE523-8051-4D7D-8EC0-7BB041E42B9C}"/>
              </a:ext>
            </a:extLst>
          </p:cNvPr>
          <p:cNvSpPr txBox="1"/>
          <p:nvPr/>
        </p:nvSpPr>
        <p:spPr>
          <a:xfrm>
            <a:off x="304645" y="2155151"/>
            <a:ext cx="4998963" cy="3046988"/>
          </a:xfrm>
          <a:prstGeom prst="rect">
            <a:avLst/>
          </a:prstGeom>
          <a:noFill/>
        </p:spPr>
        <p:txBody>
          <a:bodyPr wrap="square" rtlCol="0">
            <a:spAutoFit/>
          </a:bodyPr>
          <a:lstStyle/>
          <a:p>
            <a:r>
              <a:rPr lang="it-IT" sz="1200" dirty="0">
                <a:solidFill>
                  <a:schemeClr val="bg1"/>
                </a:solidFill>
              </a:rPr>
              <a:t>la costa ligure è caratterizzata dalla </a:t>
            </a:r>
            <a:r>
              <a:rPr lang="it-IT" sz="1200" b="1" dirty="0">
                <a:solidFill>
                  <a:schemeClr val="bg1"/>
                </a:solidFill>
              </a:rPr>
              <a:t>macchia mediterranea</a:t>
            </a:r>
            <a:r>
              <a:rPr lang="it-IT" sz="1200" dirty="0">
                <a:solidFill>
                  <a:schemeClr val="bg1"/>
                </a:solidFill>
              </a:rPr>
              <a:t>.</a:t>
            </a:r>
          </a:p>
          <a:p>
            <a:r>
              <a:rPr lang="it-IT" sz="1200" dirty="0">
                <a:solidFill>
                  <a:schemeClr val="bg1"/>
                </a:solidFill>
              </a:rPr>
              <a:t>Gli arbusti presenti sono, nella maggior parte dei casi, dei </a:t>
            </a:r>
            <a:r>
              <a:rPr lang="it-IT" sz="1200" b="1" dirty="0">
                <a:solidFill>
                  <a:schemeClr val="bg1"/>
                </a:solidFill>
              </a:rPr>
              <a:t>sempreverdi </a:t>
            </a:r>
          </a:p>
          <a:p>
            <a:endParaRPr lang="it-IT" sz="1200" b="1" dirty="0">
              <a:solidFill>
                <a:schemeClr val="bg1"/>
              </a:solidFill>
            </a:endParaRPr>
          </a:p>
          <a:p>
            <a:r>
              <a:rPr lang="it-IT" sz="1200" b="1" dirty="0">
                <a:solidFill>
                  <a:schemeClr val="bg1"/>
                </a:solidFill>
              </a:rPr>
              <a:t>il Timo</a:t>
            </a:r>
            <a:r>
              <a:rPr lang="it-IT" sz="1200" dirty="0">
                <a:solidFill>
                  <a:schemeClr val="bg1"/>
                </a:solidFill>
              </a:rPr>
              <a:t>, una pianta tipicamente mediterranea che è anche presente in maniera piuttosto massiccia nella cucina ligure.</a:t>
            </a:r>
          </a:p>
          <a:p>
            <a:endParaRPr lang="it-IT" sz="1200" dirty="0">
              <a:solidFill>
                <a:schemeClr val="bg1"/>
              </a:solidFill>
            </a:endParaRPr>
          </a:p>
          <a:p>
            <a:r>
              <a:rPr lang="it-IT" sz="1200" dirty="0">
                <a:solidFill>
                  <a:schemeClr val="bg1"/>
                </a:solidFill>
              </a:rPr>
              <a:t>Le zone costiere o comunque nelle immediate vicinanze del mare, offrono una serie piante tipiche della Liguria come </a:t>
            </a:r>
            <a:r>
              <a:rPr lang="it-IT" sz="1200" b="1" dirty="0">
                <a:solidFill>
                  <a:schemeClr val="bg1"/>
                </a:solidFill>
              </a:rPr>
              <a:t>il leccio</a:t>
            </a:r>
            <a:r>
              <a:rPr lang="it-IT" sz="1200" dirty="0">
                <a:solidFill>
                  <a:schemeClr val="bg1"/>
                </a:solidFill>
              </a:rPr>
              <a:t>, </a:t>
            </a:r>
            <a:r>
              <a:rPr lang="it-IT" sz="1200" b="1" dirty="0">
                <a:solidFill>
                  <a:schemeClr val="bg1"/>
                </a:solidFill>
              </a:rPr>
              <a:t>il rosmarino</a:t>
            </a:r>
            <a:r>
              <a:rPr lang="it-IT" sz="1200" dirty="0">
                <a:solidFill>
                  <a:schemeClr val="bg1"/>
                </a:solidFill>
              </a:rPr>
              <a:t>, </a:t>
            </a:r>
            <a:r>
              <a:rPr lang="it-IT" sz="1200" b="1" dirty="0">
                <a:solidFill>
                  <a:schemeClr val="bg1"/>
                </a:solidFill>
              </a:rPr>
              <a:t>il mirto </a:t>
            </a:r>
            <a:r>
              <a:rPr lang="it-IT" sz="1200" dirty="0">
                <a:solidFill>
                  <a:schemeClr val="bg1"/>
                </a:solidFill>
              </a:rPr>
              <a:t>e </a:t>
            </a:r>
            <a:r>
              <a:rPr lang="it-IT" sz="1200" b="1" dirty="0">
                <a:solidFill>
                  <a:schemeClr val="bg1"/>
                </a:solidFill>
              </a:rPr>
              <a:t>la ginestra</a:t>
            </a:r>
            <a:r>
              <a:rPr lang="it-IT" sz="1200" dirty="0">
                <a:solidFill>
                  <a:schemeClr val="bg1"/>
                </a:solidFill>
              </a:rPr>
              <a:t>.</a:t>
            </a:r>
          </a:p>
          <a:p>
            <a:endParaRPr lang="it-IT" sz="1200" dirty="0">
              <a:solidFill>
                <a:schemeClr val="bg1"/>
              </a:solidFill>
            </a:endParaRPr>
          </a:p>
          <a:p>
            <a:r>
              <a:rPr lang="it-IT" sz="1200" dirty="0">
                <a:solidFill>
                  <a:schemeClr val="bg1"/>
                </a:solidFill>
              </a:rPr>
              <a:t>è possibile individuare altre piante come </a:t>
            </a:r>
            <a:r>
              <a:rPr lang="it-IT" sz="1200" b="1" dirty="0">
                <a:solidFill>
                  <a:schemeClr val="bg1"/>
                </a:solidFill>
              </a:rPr>
              <a:t>il carrubo</a:t>
            </a:r>
            <a:r>
              <a:rPr lang="it-IT" sz="1200" dirty="0">
                <a:solidFill>
                  <a:schemeClr val="bg1"/>
                </a:solidFill>
              </a:rPr>
              <a:t> o specie introdotte dall’uomo negli scorsi millenni, come </a:t>
            </a:r>
            <a:r>
              <a:rPr lang="it-IT" sz="1200" b="1" dirty="0">
                <a:solidFill>
                  <a:schemeClr val="bg1"/>
                </a:solidFill>
              </a:rPr>
              <a:t>l’olivo</a:t>
            </a:r>
            <a:r>
              <a:rPr lang="it-IT" sz="1200" dirty="0">
                <a:solidFill>
                  <a:schemeClr val="bg1"/>
                </a:solidFill>
              </a:rPr>
              <a:t> (dalle origini mediorientali) e </a:t>
            </a:r>
            <a:r>
              <a:rPr lang="it-IT" sz="1200" b="1" dirty="0">
                <a:solidFill>
                  <a:schemeClr val="bg1"/>
                </a:solidFill>
              </a:rPr>
              <a:t>le palme</a:t>
            </a:r>
            <a:r>
              <a:rPr lang="it-IT" sz="1200" dirty="0">
                <a:solidFill>
                  <a:schemeClr val="bg1"/>
                </a:solidFill>
              </a:rPr>
              <a:t>. </a:t>
            </a:r>
          </a:p>
          <a:p>
            <a:endParaRPr lang="it-IT" sz="1200" dirty="0">
              <a:solidFill>
                <a:schemeClr val="bg1"/>
              </a:solidFill>
            </a:endParaRPr>
          </a:p>
          <a:p>
            <a:r>
              <a:rPr lang="it-IT" sz="1200" dirty="0">
                <a:solidFill>
                  <a:schemeClr val="bg1"/>
                </a:solidFill>
              </a:rPr>
              <a:t>Spingendosi maggiormente verso l’interno, giungendo sino alle foreste dell’Appennino ligure, è possibile incontrare </a:t>
            </a:r>
            <a:r>
              <a:rPr lang="it-IT" sz="1200" b="1" dirty="0">
                <a:solidFill>
                  <a:schemeClr val="bg1"/>
                </a:solidFill>
              </a:rPr>
              <a:t>il faggio</a:t>
            </a:r>
            <a:r>
              <a:rPr lang="it-IT" sz="1200" dirty="0">
                <a:solidFill>
                  <a:schemeClr val="bg1"/>
                </a:solidFill>
              </a:rPr>
              <a:t> o </a:t>
            </a:r>
            <a:r>
              <a:rPr lang="it-IT" sz="1200" b="1" dirty="0">
                <a:solidFill>
                  <a:schemeClr val="bg1"/>
                </a:solidFill>
              </a:rPr>
              <a:t>l’abete bianco</a:t>
            </a:r>
            <a:endParaRPr lang="it-IT" sz="1200" dirty="0">
              <a:solidFill>
                <a:schemeClr val="bg1"/>
              </a:solidFill>
            </a:endParaRPr>
          </a:p>
        </p:txBody>
      </p:sp>
      <p:pic>
        <p:nvPicPr>
          <p:cNvPr id="2052" name="Picture 4" descr="Timo (pianta): Caratteristiche, Coltura e Utilizzi">
            <a:extLst>
              <a:ext uri="{FF2B5EF4-FFF2-40B4-BE49-F238E27FC236}">
                <a16:creationId xmlns:a16="http://schemas.microsoft.com/office/drawing/2014/main" id="{A0F9A3BB-55FA-44D8-8560-2ACD7361C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23837"/>
            <a:ext cx="1794781" cy="15155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ccio: descrizione, caratteristiche, coltivazione e cura">
            <a:extLst>
              <a:ext uri="{FF2B5EF4-FFF2-40B4-BE49-F238E27FC236}">
                <a16:creationId xmlns:a16="http://schemas.microsoft.com/office/drawing/2014/main" id="{3D31295C-B80D-42AE-A7CD-B23527ED8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526" y="1282735"/>
            <a:ext cx="1804146" cy="11943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arrubo: un superfood benefico che si usa in cucina e per la salute">
            <a:extLst>
              <a:ext uri="{FF2B5EF4-FFF2-40B4-BE49-F238E27FC236}">
                <a16:creationId xmlns:a16="http://schemas.microsoft.com/office/drawing/2014/main" id="{4CF9E1C2-5787-484F-B94C-C305E6DC1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7891" y="2910693"/>
            <a:ext cx="1794781" cy="119434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Faggio | Maestoso albero dalle numerose varietà: la coltivazione">
            <a:extLst>
              <a:ext uri="{FF2B5EF4-FFF2-40B4-BE49-F238E27FC236}">
                <a16:creationId xmlns:a16="http://schemas.microsoft.com/office/drawing/2014/main" id="{B2BA9505-053F-43B5-A31B-A96E30FD6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380919"/>
            <a:ext cx="1804146" cy="120057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Abete bianco | Caratteristiche e coltivazione dell'Abies alba">
            <a:extLst>
              <a:ext uri="{FF2B5EF4-FFF2-40B4-BE49-F238E27FC236}">
                <a16:creationId xmlns:a16="http://schemas.microsoft.com/office/drawing/2014/main" id="{D1D81348-555C-42B8-A07A-DF6369B1D7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7891" y="4380920"/>
            <a:ext cx="1804147" cy="120057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ome coltivare la Ginestra: una pianta per gli amanti del giallo">
            <a:extLst>
              <a:ext uri="{FF2B5EF4-FFF2-40B4-BE49-F238E27FC236}">
                <a16:creationId xmlns:a16="http://schemas.microsoft.com/office/drawing/2014/main" id="{A2FAE835-8F3E-49C4-9B1C-5B3806F664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5999" y="2943507"/>
            <a:ext cx="1804147" cy="1201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714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tangolo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CasellaDiTesto 14">
            <a:extLst>
              <a:ext uri="{FF2B5EF4-FFF2-40B4-BE49-F238E27FC236}">
                <a16:creationId xmlns:a16="http://schemas.microsoft.com/office/drawing/2014/main" id="{6E6863FD-9F55-4864-B717-0D763B2A3C69}"/>
              </a:ext>
            </a:extLst>
          </p:cNvPr>
          <p:cNvSpPr txBox="1"/>
          <p:nvPr/>
        </p:nvSpPr>
        <p:spPr>
          <a:xfrm>
            <a:off x="304645" y="2118538"/>
            <a:ext cx="184731" cy="923330"/>
          </a:xfrm>
          <a:prstGeom prst="rect">
            <a:avLst/>
          </a:prstGeom>
          <a:noFill/>
        </p:spPr>
        <p:txBody>
          <a:bodyPr wrap="none" rtlCol="0">
            <a:spAutoFit/>
          </a:bodyPr>
          <a:lstStyle/>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2F2B20"/>
              </a:solidFill>
              <a:effectLst/>
              <a:uLnTx/>
              <a:uFillTx/>
              <a:latin typeface="Corbel" panose="020B0503020204020204"/>
              <a:ea typeface="+mn-ea"/>
              <a:cs typeface="+mn-cs"/>
            </a:endParaRPr>
          </a:p>
        </p:txBody>
      </p:sp>
      <p:graphicFrame>
        <p:nvGraphicFramePr>
          <p:cNvPr id="8" name="Segnaposto contenuto 7" descr="Grafico">
            <a:extLst>
              <a:ext uri="{FF2B5EF4-FFF2-40B4-BE49-F238E27FC236}">
                <a16:creationId xmlns:a16="http://schemas.microsoft.com/office/drawing/2014/main" id="{E0466580-980A-47DE-81D8-4668E01715A4}"/>
              </a:ext>
            </a:extLst>
          </p:cNvPr>
          <p:cNvGraphicFramePr>
            <a:graphicFrameLocks/>
          </p:cNvGraphicFramePr>
          <p:nvPr>
            <p:extLst>
              <p:ext uri="{D42A27DB-BD31-4B8C-83A1-F6EECF244321}">
                <p14:modId xmlns:p14="http://schemas.microsoft.com/office/powerpoint/2010/main" val="2933533825"/>
              </p:ext>
            </p:extLst>
          </p:nvPr>
        </p:nvGraphicFramePr>
        <p:xfrm>
          <a:off x="-2607" y="759254"/>
          <a:ext cx="5608255" cy="536197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304645" y="1123837"/>
            <a:ext cx="4998963" cy="1255469"/>
          </a:xfrm>
        </p:spPr>
        <p:txBody>
          <a:bodyPr rtlCol="0">
            <a:normAutofit/>
          </a:bodyPr>
          <a:lstStyle/>
          <a:p>
            <a:pPr rtl="0"/>
            <a:r>
              <a:rPr lang="en-US" dirty="0">
                <a:latin typeface="Bahnschrift SemiBold" panose="020B0502040204020203" pitchFamily="34" charset="0"/>
              </a:rPr>
              <a:t>Fauna: </a:t>
            </a:r>
            <a:r>
              <a:rPr lang="en-US" dirty="0" err="1">
                <a:latin typeface="Bahnschrift SemiBold" panose="020B0502040204020203" pitchFamily="34" charset="0"/>
              </a:rPr>
              <a:t>Mammiferi</a:t>
            </a:r>
            <a:endParaRPr lang="it" dirty="0">
              <a:latin typeface="Bahnschrift SemiBold" panose="020B0502040204020203" pitchFamily="34" charset="0"/>
            </a:endParaRPr>
          </a:p>
        </p:txBody>
      </p:sp>
      <p:sp>
        <p:nvSpPr>
          <p:cNvPr id="3" name="CasellaDiTesto 2">
            <a:extLst>
              <a:ext uri="{FF2B5EF4-FFF2-40B4-BE49-F238E27FC236}">
                <a16:creationId xmlns:a16="http://schemas.microsoft.com/office/drawing/2014/main" id="{3814A9C0-3BD2-4B73-A7AC-0CE34FB18E77}"/>
              </a:ext>
            </a:extLst>
          </p:cNvPr>
          <p:cNvSpPr txBox="1"/>
          <p:nvPr/>
        </p:nvSpPr>
        <p:spPr>
          <a:xfrm>
            <a:off x="489376" y="2374557"/>
            <a:ext cx="4544263" cy="1384995"/>
          </a:xfrm>
          <a:prstGeom prst="rect">
            <a:avLst/>
          </a:prstGeom>
          <a:noFill/>
        </p:spPr>
        <p:txBody>
          <a:bodyPr wrap="square" rtlCol="0">
            <a:spAutoFit/>
          </a:bodyPr>
          <a:lstStyle/>
          <a:p>
            <a:r>
              <a:rPr lang="it-IT" sz="1400" dirty="0">
                <a:solidFill>
                  <a:schemeClr val="bg1"/>
                </a:solidFill>
              </a:rPr>
              <a:t>Qui non è raro, imbattersi in </a:t>
            </a:r>
            <a:r>
              <a:rPr lang="it-IT" sz="1400" b="1" dirty="0">
                <a:solidFill>
                  <a:schemeClr val="bg1"/>
                </a:solidFill>
              </a:rPr>
              <a:t>volpi, caprioli, daini, cinghiali, tassi, ermellini, lepri alpine e marmotte.</a:t>
            </a:r>
            <a:r>
              <a:rPr lang="it-IT" sz="1400" dirty="0">
                <a:solidFill>
                  <a:schemeClr val="bg1"/>
                </a:solidFill>
              </a:rPr>
              <a:t> </a:t>
            </a:r>
          </a:p>
          <a:p>
            <a:endParaRPr lang="it-IT" sz="1400" dirty="0">
              <a:solidFill>
                <a:schemeClr val="bg1"/>
              </a:solidFill>
            </a:endParaRPr>
          </a:p>
          <a:p>
            <a:r>
              <a:rPr lang="it-IT" sz="1400" dirty="0">
                <a:solidFill>
                  <a:schemeClr val="bg1"/>
                </a:solidFill>
              </a:rPr>
              <a:t>Addirittura, nelle valli interne dell’Appennino, ha fatto la sua ricomparsa </a:t>
            </a:r>
            <a:r>
              <a:rPr lang="it-IT" sz="1400" b="1" dirty="0">
                <a:solidFill>
                  <a:schemeClr val="bg1"/>
                </a:solidFill>
              </a:rPr>
              <a:t>il lupo</a:t>
            </a:r>
            <a:r>
              <a:rPr lang="it-IT" sz="1400" dirty="0">
                <a:solidFill>
                  <a:schemeClr val="bg1"/>
                </a:solidFill>
              </a:rPr>
              <a:t>, il quale era sparito a causa della caccia sommaria dei primi del Novecento</a:t>
            </a:r>
          </a:p>
        </p:txBody>
      </p:sp>
      <p:pic>
        <p:nvPicPr>
          <p:cNvPr id="3074" name="Picture 2" descr="Daino, caratteristiche - Cure-Naturali.it">
            <a:extLst>
              <a:ext uri="{FF2B5EF4-FFF2-40B4-BE49-F238E27FC236}">
                <a16:creationId xmlns:a16="http://schemas.microsoft.com/office/drawing/2014/main" id="{9A593586-4E7B-4B2D-8B89-D76B8D335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025" y="1123836"/>
            <a:ext cx="2461032" cy="18433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ermellino">
            <a:extLst>
              <a:ext uri="{FF2B5EF4-FFF2-40B4-BE49-F238E27FC236}">
                <a16:creationId xmlns:a16="http://schemas.microsoft.com/office/drawing/2014/main" id="{23BE641C-7B1D-46DD-8D99-EFE02A193E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827" y="2580203"/>
            <a:ext cx="2466975" cy="1615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imali alla conquista delle città: le prime marmotte urbane">
            <a:extLst>
              <a:ext uri="{FF2B5EF4-FFF2-40B4-BE49-F238E27FC236}">
                <a16:creationId xmlns:a16="http://schemas.microsoft.com/office/drawing/2014/main" id="{EDE94C02-9DF6-43FA-A4C5-AAF27A59F0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024" y="4233533"/>
            <a:ext cx="2461033" cy="150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25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tangolo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CasellaDiTesto 14">
            <a:extLst>
              <a:ext uri="{FF2B5EF4-FFF2-40B4-BE49-F238E27FC236}">
                <a16:creationId xmlns:a16="http://schemas.microsoft.com/office/drawing/2014/main" id="{6E6863FD-9F55-4864-B717-0D763B2A3C69}"/>
              </a:ext>
            </a:extLst>
          </p:cNvPr>
          <p:cNvSpPr txBox="1"/>
          <p:nvPr/>
        </p:nvSpPr>
        <p:spPr>
          <a:xfrm>
            <a:off x="304645" y="2118538"/>
            <a:ext cx="184731"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2F2B20"/>
              </a:solidFill>
              <a:effectLst/>
              <a:uLnTx/>
              <a:uFillTx/>
              <a:latin typeface="Corbel" panose="020B0503020204020204"/>
              <a:ea typeface="+mn-ea"/>
              <a:cs typeface="+mn-cs"/>
            </a:endParaRPr>
          </a:p>
        </p:txBody>
      </p:sp>
      <p:graphicFrame>
        <p:nvGraphicFramePr>
          <p:cNvPr id="9" name="Segnaposto contenuto 7" descr="Grafico">
            <a:extLst>
              <a:ext uri="{FF2B5EF4-FFF2-40B4-BE49-F238E27FC236}">
                <a16:creationId xmlns:a16="http://schemas.microsoft.com/office/drawing/2014/main" id="{05EEFBFE-1CFC-4B2A-87ED-50805965E98D}"/>
              </a:ext>
            </a:extLst>
          </p:cNvPr>
          <p:cNvGraphicFramePr>
            <a:graphicFrameLocks/>
          </p:cNvGraphicFramePr>
          <p:nvPr>
            <p:extLst>
              <p:ext uri="{D42A27DB-BD31-4B8C-83A1-F6EECF244321}">
                <p14:modId xmlns:p14="http://schemas.microsoft.com/office/powerpoint/2010/main" val="748156822"/>
              </p:ext>
            </p:extLst>
          </p:nvPr>
        </p:nvGraphicFramePr>
        <p:xfrm>
          <a:off x="-2" y="750714"/>
          <a:ext cx="5608255" cy="533949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olo 1">
            <a:extLst>
              <a:ext uri="{FF2B5EF4-FFF2-40B4-BE49-F238E27FC236}">
                <a16:creationId xmlns:a16="http://schemas.microsoft.com/office/drawing/2014/main" id="{DFE1F858-2A30-4F73-962A-B70A9326A7C2}"/>
              </a:ext>
            </a:extLst>
          </p:cNvPr>
          <p:cNvSpPr>
            <a:spLocks noGrp="1"/>
          </p:cNvSpPr>
          <p:nvPr>
            <p:ph type="title"/>
          </p:nvPr>
        </p:nvSpPr>
        <p:spPr>
          <a:xfrm>
            <a:off x="304645" y="1123837"/>
            <a:ext cx="4998963" cy="1255469"/>
          </a:xfrm>
        </p:spPr>
        <p:txBody>
          <a:bodyPr rtlCol="0">
            <a:normAutofit/>
          </a:bodyPr>
          <a:lstStyle/>
          <a:p>
            <a:pPr rtl="0"/>
            <a:r>
              <a:rPr lang="en-US" dirty="0">
                <a:latin typeface="Bahnschrift SemiBold" panose="020B0502040204020203" pitchFamily="34" charset="0"/>
              </a:rPr>
              <a:t>Fauna: </a:t>
            </a:r>
            <a:r>
              <a:rPr lang="en-US" dirty="0" err="1">
                <a:latin typeface="Bahnschrift SemiBold" panose="020B0502040204020203" pitchFamily="34" charset="0"/>
              </a:rPr>
              <a:t>Rettili</a:t>
            </a:r>
            <a:endParaRPr lang="it" dirty="0">
              <a:latin typeface="Bahnschrift SemiBold" panose="020B0502040204020203" pitchFamily="34" charset="0"/>
            </a:endParaRPr>
          </a:p>
        </p:txBody>
      </p:sp>
      <p:sp>
        <p:nvSpPr>
          <p:cNvPr id="5" name="CasellaDiTesto 4">
            <a:extLst>
              <a:ext uri="{FF2B5EF4-FFF2-40B4-BE49-F238E27FC236}">
                <a16:creationId xmlns:a16="http://schemas.microsoft.com/office/drawing/2014/main" id="{F5A37E12-26A7-40EF-A65F-52C9ACF20B2D}"/>
              </a:ext>
            </a:extLst>
          </p:cNvPr>
          <p:cNvSpPr txBox="1"/>
          <p:nvPr/>
        </p:nvSpPr>
        <p:spPr>
          <a:xfrm>
            <a:off x="489377" y="2118538"/>
            <a:ext cx="4814232" cy="800219"/>
          </a:xfrm>
          <a:prstGeom prst="rect">
            <a:avLst/>
          </a:prstGeom>
          <a:noFill/>
        </p:spPr>
        <p:txBody>
          <a:bodyPr wrap="square" rtlCol="0">
            <a:spAutoFit/>
          </a:bodyPr>
          <a:lstStyle/>
          <a:p>
            <a:r>
              <a:rPr lang="it-IT" sz="1400" dirty="0">
                <a:solidFill>
                  <a:schemeClr val="bg1"/>
                </a:solidFill>
              </a:rPr>
              <a:t>E’ possibile incontrare vicino ai corsi d’acqua anche dei rettili</a:t>
            </a:r>
            <a:r>
              <a:rPr lang="it-IT" sz="1400" b="1" dirty="0">
                <a:solidFill>
                  <a:schemeClr val="bg1"/>
                </a:solidFill>
              </a:rPr>
              <a:t> </a:t>
            </a:r>
            <a:r>
              <a:rPr lang="it-IT" sz="1400" dirty="0">
                <a:solidFill>
                  <a:schemeClr val="bg1"/>
                </a:solidFill>
              </a:rPr>
              <a:t>tra cui</a:t>
            </a:r>
            <a:r>
              <a:rPr lang="it-IT" sz="1400" b="1" dirty="0">
                <a:solidFill>
                  <a:schemeClr val="bg1"/>
                </a:solidFill>
              </a:rPr>
              <a:t> </a:t>
            </a:r>
            <a:r>
              <a:rPr lang="it-IT" sz="1400" dirty="0">
                <a:solidFill>
                  <a:schemeClr val="bg1"/>
                </a:solidFill>
              </a:rPr>
              <a:t>bisce e serpenti come </a:t>
            </a:r>
            <a:r>
              <a:rPr lang="it-IT" sz="1400" b="1" dirty="0">
                <a:solidFill>
                  <a:schemeClr val="bg1"/>
                </a:solidFill>
              </a:rPr>
              <a:t>la vipera</a:t>
            </a:r>
            <a:endParaRPr lang="it-IT" sz="1400" dirty="0">
              <a:solidFill>
                <a:schemeClr val="bg1"/>
              </a:solidFill>
            </a:endParaRPr>
          </a:p>
          <a:p>
            <a:endParaRPr lang="it-IT" dirty="0"/>
          </a:p>
        </p:txBody>
      </p:sp>
      <p:pic>
        <p:nvPicPr>
          <p:cNvPr id="4098" name="Picture 2" descr="Le innocue e puzzolenti BISCE D'ACQUA! nel PNFC">
            <a:extLst>
              <a:ext uri="{FF2B5EF4-FFF2-40B4-BE49-F238E27FC236}">
                <a16:creationId xmlns:a16="http://schemas.microsoft.com/office/drawing/2014/main" id="{7088415C-BEB9-4B83-AA9E-4ED992A1D3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342250"/>
            <a:ext cx="293370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ipera Italiana: come riconoscerla - Idee Green">
            <a:extLst>
              <a:ext uri="{FF2B5EF4-FFF2-40B4-BE49-F238E27FC236}">
                <a16:creationId xmlns:a16="http://schemas.microsoft.com/office/drawing/2014/main" id="{14669220-59E9-4089-8D1E-FED1F7E5C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663982"/>
            <a:ext cx="2933700" cy="1851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048741"/>
      </p:ext>
    </p:extLst>
  </p:cSld>
  <p:clrMapOvr>
    <a:masterClrMapping/>
  </p:clrMapOvr>
</p:sld>
</file>

<file path=ppt/theme/theme1.xml><?xml version="1.0" encoding="utf-8"?>
<a:theme xmlns:a="http://schemas.openxmlformats.org/drawingml/2006/main" name="Struttura">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541854-87B3-4953-A183-EF3BD285377B}">
  <ds:schemaRefs>
    <ds:schemaRef ds:uri="71af3243-3dd4-4a8d-8c0d-dd76da1f02a5"/>
    <ds:schemaRef ds:uri="http://www.w3.org/XML/1998/namespace"/>
    <ds:schemaRef ds:uri="http://schemas.microsoft.com/office/2006/documentManagement/types"/>
    <ds:schemaRef ds:uri="http://schemas.microsoft.com/office/2006/metadata/properties"/>
    <ds:schemaRef ds:uri="16c05727-aa75-4e4a-9b5f-8a80a1165891"/>
    <ds:schemaRef ds:uri="http://schemas.microsoft.com/office/infopath/2007/PartnerControls"/>
    <ds:schemaRef ds:uri="http://purl.org/dc/dcmitype/"/>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DFB9BFA2-1FA5-44A1-B975-10D6BF58ECD0}">
  <ds:schemaRefs>
    <ds:schemaRef ds:uri="http://schemas.microsoft.com/sharepoint/v3/contenttype/forms"/>
  </ds:schemaRefs>
</ds:datastoreItem>
</file>

<file path=customXml/itemProps3.xml><?xml version="1.0" encoding="utf-8"?>
<ds:datastoreItem xmlns:ds="http://schemas.openxmlformats.org/officeDocument/2006/customXml" ds:itemID="{E577E783-5AB8-45E6-9E56-AE40075231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Modello architettura</Template>
  <TotalTime>0</TotalTime>
  <Words>984</Words>
  <Application>Microsoft Office PowerPoint</Application>
  <PresentationFormat>Widescreen</PresentationFormat>
  <Paragraphs>278</Paragraphs>
  <Slides>27</Slides>
  <Notes>12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27</vt:i4>
      </vt:variant>
    </vt:vector>
  </HeadingPairs>
  <TitlesOfParts>
    <vt:vector size="35" baseType="lpstr">
      <vt:lpstr>Arial</vt:lpstr>
      <vt:lpstr>Arial Narrow</vt:lpstr>
      <vt:lpstr>Artifakt Element Black</vt:lpstr>
      <vt:lpstr>Bahnschrift SemiBold</vt:lpstr>
      <vt:lpstr>Calibri</vt:lpstr>
      <vt:lpstr>Corbel</vt:lpstr>
      <vt:lpstr>Wingdings 2</vt:lpstr>
      <vt:lpstr>Struttura</vt:lpstr>
      <vt:lpstr>Liguria</vt:lpstr>
      <vt:lpstr>Geografia della Liguria</vt:lpstr>
      <vt:lpstr> Clima</vt:lpstr>
      <vt:lpstr>Monti</vt:lpstr>
      <vt:lpstr>Fiumi, isole e laghi</vt:lpstr>
      <vt:lpstr>Presentazione standard di PowerPoint</vt:lpstr>
      <vt:lpstr>Flora</vt:lpstr>
      <vt:lpstr>Fauna: Mammiferi</vt:lpstr>
      <vt:lpstr>Fauna: Rettili</vt:lpstr>
      <vt:lpstr>Fauna: Uccelli e insetti</vt:lpstr>
      <vt:lpstr>Presentazione standard di PowerPoint</vt:lpstr>
      <vt:lpstr>Bandiera</vt:lpstr>
      <vt:lpstr>Piatti Tipici</vt:lpstr>
      <vt:lpstr>Piatti Tipici</vt:lpstr>
      <vt:lpstr>Piatti Tipici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2022-10-28T19:26:45Z</dcterms:created>
  <dcterms:modified xsi:type="dcterms:W3CDTF">2022-11-11T22:59:13Z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